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71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16" r:id="rId15"/>
    <p:sldId id="281" r:id="rId16"/>
    <p:sldId id="288" r:id="rId17"/>
    <p:sldId id="282" r:id="rId18"/>
    <p:sldId id="290" r:id="rId19"/>
    <p:sldId id="284" r:id="rId20"/>
    <p:sldId id="285" r:id="rId21"/>
    <p:sldId id="289" r:id="rId22"/>
    <p:sldId id="272" r:id="rId23"/>
    <p:sldId id="270" r:id="rId24"/>
    <p:sldId id="273" r:id="rId25"/>
    <p:sldId id="274" r:id="rId26"/>
    <p:sldId id="275" r:id="rId27"/>
    <p:sldId id="276" r:id="rId28"/>
    <p:sldId id="278" r:id="rId29"/>
    <p:sldId id="277" r:id="rId30"/>
    <p:sldId id="269" r:id="rId31"/>
    <p:sldId id="279" r:id="rId32"/>
    <p:sldId id="280" r:id="rId33"/>
    <p:sldId id="315" r:id="rId34"/>
    <p:sldId id="291" r:id="rId35"/>
    <p:sldId id="295" r:id="rId36"/>
    <p:sldId id="293" r:id="rId37"/>
    <p:sldId id="292" r:id="rId38"/>
    <p:sldId id="301" r:id="rId39"/>
    <p:sldId id="304" r:id="rId40"/>
    <p:sldId id="305" r:id="rId41"/>
    <p:sldId id="311" r:id="rId42"/>
    <p:sldId id="312" r:id="rId43"/>
    <p:sldId id="313" r:id="rId44"/>
    <p:sldId id="303" r:id="rId45"/>
    <p:sldId id="306" r:id="rId46"/>
    <p:sldId id="298" r:id="rId47"/>
    <p:sldId id="300" r:id="rId48"/>
    <p:sldId id="297" r:id="rId49"/>
    <p:sldId id="309" r:id="rId50"/>
    <p:sldId id="308" r:id="rId51"/>
    <p:sldId id="310" r:id="rId52"/>
    <p:sldId id="314" r:id="rId53"/>
    <p:sldId id="307" r:id="rId54"/>
    <p:sldId id="296" r:id="rId55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clrMru>
    <a:srgbClr val="A0965A"/>
    <a:srgbClr val="C4BD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036" autoAdjust="0"/>
    <p:restoredTop sz="94671" autoAdjust="0"/>
  </p:normalViewPr>
  <p:slideViewPr>
    <p:cSldViewPr>
      <p:cViewPr varScale="1">
        <p:scale>
          <a:sx n="74" d="100"/>
          <a:sy n="74" d="100"/>
        </p:scale>
        <p:origin x="-102" y="-7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03CD3-8B78-4809-8746-FBAA33498F75}" type="datetimeFigureOut">
              <a:rPr lang="fr-FR" smtClean="0"/>
              <a:pPr/>
              <a:t>21/12/2016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96177-9E33-47E1-9342-720F57D0CC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reflexion\rencontre%20philo%20math%20physique\math%20philo%20-%20groupe%20de%20travail\Expos&#233;s\musique-acoustique\Expos&#233;%20acoustique\presentation\Vibrations.wmv" TargetMode="External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reflexion\rencontre%20philo%20math%20physique\math%20philo%20-%20groupe%20de%20travail\Expos&#233;s\musique-acoustique\Expos&#233;%20acoustique\presentation\Figures%20de%20Chladni.wmv" TargetMode="External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D:\reflexion\rencontre%20philo%20math%20physique\math%20philo%20-%20groupe%20de%20travail\Expos&#233;s\musique-acoustique\Expos&#233;%20acoustique\presentation\pont%20tacoma.wmv" TargetMode="External"/><Relationship Id="rId1" Type="http://schemas.openxmlformats.org/officeDocument/2006/relationships/video" Target="file:///D:\reflexion\rencontre%20philo%20math%20physique\math%20philo%20-%20groupe%20de%20travail\Expos&#233;s\musique-acoustique\Expos&#233;%20acoustique\presentation\verre.wmv" TargetMode="Externa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reflexion\rencontre%20philo%20math%20physique\math%20philo%20-%20groupe%20de%20travail\Expos&#233;s\musique-acoustique\Expos&#233;%20acoustique\presentation\synchro.wmv" TargetMode="External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reflexion\rencontre%20philo%20math%20physique\math%20philo%20-%20groupe%20de%20travail\Expos&#233;s\musique-acoustique\Expos&#233;%20acoustique\presentation\Cordes%20vocales%20-%20slow%20motion.wmv" TargetMode="External"/><Relationship Id="rId4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jpe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500174"/>
            <a:ext cx="8786874" cy="4857784"/>
          </a:xfrm>
        </p:spPr>
        <p:txBody>
          <a:bodyPr>
            <a:normAutofit fontScale="62500" lnSpcReduction="20000"/>
          </a:bodyPr>
          <a:lstStyle/>
          <a:p>
            <a:r>
              <a:rPr lang="fr-FR" sz="11500" b="1" dirty="0" smtClean="0">
                <a:solidFill>
                  <a:srgbClr val="F0EEE4"/>
                </a:solidFill>
              </a:rPr>
              <a:t>Comment le </a:t>
            </a:r>
          </a:p>
          <a:p>
            <a:r>
              <a:rPr lang="fr-FR" sz="11500" b="1" dirty="0" smtClean="0">
                <a:solidFill>
                  <a:srgbClr val="F0EEE4"/>
                </a:solidFill>
              </a:rPr>
              <a:t>son musical </a:t>
            </a:r>
          </a:p>
          <a:p>
            <a:r>
              <a:rPr lang="fr-FR" sz="11500" b="1" dirty="0" smtClean="0">
                <a:solidFill>
                  <a:srgbClr val="F0EEE4"/>
                </a:solidFill>
              </a:rPr>
              <a:t>est – il possible ?</a:t>
            </a:r>
          </a:p>
          <a:p>
            <a:endParaRPr lang="fr-FR" sz="5400" b="1" dirty="0" smtClean="0">
              <a:solidFill>
                <a:srgbClr val="F0EEE4"/>
              </a:solidFill>
            </a:endParaRPr>
          </a:p>
          <a:p>
            <a:pPr algn="r"/>
            <a:endParaRPr lang="fr-FR" sz="5400" b="1" dirty="0" smtClean="0">
              <a:solidFill>
                <a:srgbClr val="F0EEE4"/>
              </a:solidFill>
            </a:endParaRPr>
          </a:p>
          <a:p>
            <a:r>
              <a:rPr lang="fr-FR" sz="4500" b="1" dirty="0" smtClean="0">
                <a:solidFill>
                  <a:schemeClr val="bg2">
                    <a:lumMod val="90000"/>
                  </a:schemeClr>
                </a:solidFill>
              </a:rPr>
              <a:t>Instruments - Vibration – Ecoute - Fonctions - Harmonie</a:t>
            </a: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88583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r>
              <a:rPr lang="fr-FR" sz="5400" b="1" dirty="0" smtClean="0">
                <a:solidFill>
                  <a:srgbClr val="F0EEE4"/>
                </a:solidFill>
              </a:rPr>
              <a:t> 				  </a:t>
            </a:r>
            <a:r>
              <a:rPr lang="fr-FR" sz="1600" b="1" dirty="0" smtClean="0">
                <a:solidFill>
                  <a:srgbClr val="F0EEE4"/>
                </a:solidFill>
              </a:rPr>
              <a:t>Michael </a:t>
            </a:r>
            <a:r>
              <a:rPr lang="fr-FR" sz="1600" b="1" dirty="0" err="1" smtClean="0">
                <a:solidFill>
                  <a:srgbClr val="F0EEE4"/>
                </a:solidFill>
              </a:rPr>
              <a:t>Klopfenstein</a:t>
            </a:r>
            <a:endParaRPr lang="fr-FR" sz="1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saxophon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428604"/>
            <a:ext cx="2071670" cy="4413212"/>
          </a:xfrm>
          <a:prstGeom prst="rect">
            <a:avLst/>
          </a:prstGeom>
        </p:spPr>
      </p:pic>
      <p:pic>
        <p:nvPicPr>
          <p:cNvPr id="21" name="Image 20" descr="dip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259256"/>
            <a:ext cx="3408999" cy="2598744"/>
          </a:xfrm>
          <a:prstGeom prst="rect">
            <a:avLst/>
          </a:prstGeom>
        </p:spPr>
      </p:pic>
      <p:pic>
        <p:nvPicPr>
          <p:cNvPr id="14" name="Image 13" descr="accordeo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07836">
            <a:off x="1887128" y="1992818"/>
            <a:ext cx="3268214" cy="2252781"/>
          </a:xfrm>
          <a:prstGeom prst="rect">
            <a:avLst/>
          </a:prstGeom>
        </p:spPr>
      </p:pic>
      <p:pic>
        <p:nvPicPr>
          <p:cNvPr id="16" name="Image 15" descr="cornemus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31042">
            <a:off x="-297679" y="1959728"/>
            <a:ext cx="2058180" cy="3033406"/>
          </a:xfrm>
          <a:prstGeom prst="rect">
            <a:avLst/>
          </a:prstGeom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657229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Faire vibrer une anche</a:t>
            </a:r>
          </a:p>
        </p:txBody>
      </p:sp>
      <p:pic>
        <p:nvPicPr>
          <p:cNvPr id="18" name="Image 17" descr="hautboi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5331662" y="3000444"/>
            <a:ext cx="6429260" cy="1285852"/>
          </a:xfrm>
          <a:prstGeom prst="rect">
            <a:avLst/>
          </a:prstGeom>
        </p:spPr>
      </p:pic>
      <p:pic>
        <p:nvPicPr>
          <p:cNvPr id="15" name="Image 14" descr="harmonic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565340">
            <a:off x="5087289" y="5003225"/>
            <a:ext cx="3143240" cy="1543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siffl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35463">
            <a:off x="6241289" y="1548786"/>
            <a:ext cx="4451973" cy="2509294"/>
          </a:xfrm>
          <a:prstGeom prst="rect">
            <a:avLst/>
          </a:prstGeom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864399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Faire vibrer à partir </a:t>
            </a:r>
          </a:p>
          <a:p>
            <a:r>
              <a:rPr lang="fr-FR" sz="5000" b="1" i="1" dirty="0" smtClean="0"/>
              <a:t>d’un corps mou</a:t>
            </a:r>
          </a:p>
        </p:txBody>
      </p:sp>
      <p:pic>
        <p:nvPicPr>
          <p:cNvPr id="20" name="Image 19" descr="cornes des alp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2643182"/>
            <a:ext cx="3956009" cy="2427286"/>
          </a:xfrm>
          <a:prstGeom prst="rect">
            <a:avLst/>
          </a:prstGeom>
        </p:spPr>
      </p:pic>
      <p:pic>
        <p:nvPicPr>
          <p:cNvPr id="11" name="Image 10" descr="trompett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40" y="4929198"/>
            <a:ext cx="4894270" cy="2089414"/>
          </a:xfrm>
          <a:prstGeom prst="rect">
            <a:avLst/>
          </a:prstGeom>
        </p:spPr>
      </p:pic>
      <p:pic>
        <p:nvPicPr>
          <p:cNvPr id="21" name="Image 20" descr="siffler mai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0044" y="0"/>
            <a:ext cx="2256666" cy="2614735"/>
          </a:xfrm>
          <a:prstGeom prst="rect">
            <a:avLst/>
          </a:prstGeom>
        </p:spPr>
      </p:pic>
      <p:pic>
        <p:nvPicPr>
          <p:cNvPr id="12" name="Image 11" descr="chant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4643446"/>
            <a:ext cx="2822038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guitare electriqu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90853">
            <a:off x="760396" y="2382430"/>
            <a:ext cx="4597474" cy="1623082"/>
          </a:xfrm>
          <a:prstGeom prst="rect">
            <a:avLst/>
          </a:prstGeom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86439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Systèmes électromécaniques</a:t>
            </a:r>
          </a:p>
        </p:txBody>
      </p:sp>
      <p:pic>
        <p:nvPicPr>
          <p:cNvPr id="10" name="Image 9" descr="orgue hammon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1857364"/>
            <a:ext cx="3724233" cy="2890838"/>
          </a:xfrm>
          <a:prstGeom prst="rect">
            <a:avLst/>
          </a:prstGeom>
        </p:spPr>
      </p:pic>
      <p:pic>
        <p:nvPicPr>
          <p:cNvPr id="14" name="Image 13" descr="telharmonium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85784" y="4300335"/>
            <a:ext cx="6080338" cy="255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15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1500" b="1" dirty="0" smtClean="0">
                <a:solidFill>
                  <a:schemeClr val="bg2">
                    <a:lumMod val="90000"/>
                  </a:schemeClr>
                </a:solidFill>
              </a:rPr>
              <a:t>						            </a:t>
            </a: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Analogique						     Logique   </a:t>
            </a: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						</a:t>
            </a: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86439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Systèmes électroniques</a:t>
            </a:r>
          </a:p>
        </p:txBody>
      </p:sp>
      <p:pic>
        <p:nvPicPr>
          <p:cNvPr id="9" name="Image 8" descr="synthetiseu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08589">
            <a:off x="274870" y="2234205"/>
            <a:ext cx="5669181" cy="3359158"/>
          </a:xfrm>
          <a:prstGeom prst="rect">
            <a:avLst/>
          </a:prstGeom>
        </p:spPr>
      </p:pic>
      <p:pic>
        <p:nvPicPr>
          <p:cNvPr id="11" name="Image 10" descr="ordinateu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166" y="4360860"/>
            <a:ext cx="4660834" cy="249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5" y="357166"/>
            <a:ext cx="4476755" cy="335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928802"/>
            <a:ext cx="8858312" cy="4714908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Echantillonnage</a:t>
            </a:r>
            <a:b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M.A.O.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86439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Systèmes électro</a:t>
            </a:r>
            <a:r>
              <a:rPr lang="fr-FR" sz="5000" b="1" i="1" dirty="0" smtClean="0">
                <a:solidFill>
                  <a:schemeClr val="bg1"/>
                </a:solidFill>
              </a:rPr>
              <a:t>niques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5140" y="3752841"/>
            <a:ext cx="8728860" cy="3105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571612"/>
            <a:ext cx="8858312" cy="5072098"/>
          </a:xfrm>
        </p:spPr>
        <p:txBody>
          <a:bodyPr>
            <a:normAutofit/>
          </a:bodyPr>
          <a:lstStyle/>
          <a:p>
            <a:r>
              <a:rPr lang="fr-FR" sz="6600" b="1" i="1" dirty="0" smtClean="0">
                <a:solidFill>
                  <a:schemeClr val="bg2">
                    <a:lumMod val="90000"/>
                  </a:schemeClr>
                </a:solidFill>
              </a:rPr>
              <a:t>Le mécanisme </a:t>
            </a:r>
          </a:p>
          <a:p>
            <a:r>
              <a:rPr lang="fr-FR" sz="6600" b="1" i="1" dirty="0" smtClean="0">
                <a:solidFill>
                  <a:schemeClr val="bg2">
                    <a:lumMod val="90000"/>
                  </a:schemeClr>
                </a:solidFill>
              </a:rPr>
              <a:t>de la vibration</a:t>
            </a: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714884"/>
            <a:ext cx="7620000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857364"/>
            <a:ext cx="9001156" cy="4786346"/>
          </a:xfrm>
        </p:spPr>
        <p:txBody>
          <a:bodyPr>
            <a:normAutofit/>
          </a:bodyPr>
          <a:lstStyle/>
          <a:p>
            <a:pPr algn="l"/>
            <a:r>
              <a:rPr lang="fr-FR" sz="3600" b="1" dirty="0" smtClean="0">
                <a:solidFill>
                  <a:schemeClr val="bg2">
                    <a:lumMod val="90000"/>
                  </a:schemeClr>
                </a:solidFill>
              </a:rPr>
              <a:t>L’énergie source de vibration</a:t>
            </a:r>
          </a:p>
          <a:p>
            <a:pPr algn="l"/>
            <a:r>
              <a:rPr lang="fr-FR" sz="3600" b="1" dirty="0" smtClean="0">
                <a:solidFill>
                  <a:schemeClr val="bg2">
                    <a:lumMod val="90000"/>
                  </a:schemeClr>
                </a:solidFill>
              </a:rPr>
              <a:t>Elasticité,</a:t>
            </a:r>
          </a:p>
          <a:p>
            <a:pPr algn="l"/>
            <a:r>
              <a:rPr lang="fr-FR" sz="3600" b="1" dirty="0" smtClean="0">
                <a:solidFill>
                  <a:schemeClr val="bg2">
                    <a:lumMod val="90000"/>
                  </a:schemeClr>
                </a:solidFill>
              </a:rPr>
              <a:t>Inertie,</a:t>
            </a:r>
          </a:p>
          <a:p>
            <a:pPr algn="l"/>
            <a:r>
              <a:rPr lang="fr-FR" sz="3600" b="1" dirty="0" smtClean="0">
                <a:solidFill>
                  <a:schemeClr val="bg2">
                    <a:lumMod val="90000"/>
                  </a:schemeClr>
                </a:solidFill>
              </a:rPr>
              <a:t>Absorption,</a:t>
            </a:r>
          </a:p>
          <a:p>
            <a:pPr algn="l"/>
            <a:r>
              <a:rPr lang="fr-FR" sz="3600" b="1" dirty="0" smtClean="0">
                <a:solidFill>
                  <a:schemeClr val="bg2">
                    <a:lumMod val="90000"/>
                  </a:schemeClr>
                </a:solidFill>
              </a:rPr>
              <a:t>Contraintes,</a:t>
            </a:r>
          </a:p>
          <a:p>
            <a:pPr algn="l"/>
            <a:r>
              <a:rPr lang="fr-FR" sz="3600" b="1" dirty="0" smtClean="0">
                <a:solidFill>
                  <a:schemeClr val="bg2">
                    <a:lumMod val="90000"/>
                  </a:schemeClr>
                </a:solidFill>
              </a:rPr>
              <a:t>déformations.</a:t>
            </a:r>
          </a:p>
          <a:p>
            <a:pPr algn="l"/>
            <a:r>
              <a:rPr lang="fr-FR" sz="4000" b="1" dirty="0" smtClean="0">
                <a:solidFill>
                  <a:srgbClr val="FF0000"/>
                </a:solidFill>
              </a:rPr>
              <a:t>			</a:t>
            </a:r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43504" y="1142984"/>
            <a:ext cx="37147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2">
                    <a:lumMod val="75000"/>
                  </a:schemeClr>
                </a:solidFill>
              </a:rPr>
              <a:t>La vibration</a:t>
            </a:r>
          </a:p>
        </p:txBody>
      </p:sp>
      <p:pic>
        <p:nvPicPr>
          <p:cNvPr id="9" name="Vibration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752716" y="2500306"/>
            <a:ext cx="6391284" cy="4357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-142908" y="2143116"/>
            <a:ext cx="9286908" cy="4500594"/>
          </a:xfrm>
        </p:spPr>
        <p:txBody>
          <a:bodyPr>
            <a:normAutofit/>
          </a:bodyPr>
          <a:lstStyle/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Principe de la dynamique </a:t>
            </a:r>
          </a:p>
          <a:p>
            <a:pPr algn="l"/>
            <a:r>
              <a:rPr lang="fr-FR" sz="2000" b="1" dirty="0" smtClean="0">
                <a:solidFill>
                  <a:schemeClr val="bg2"/>
                </a:solidFill>
              </a:rPr>
              <a:t>      animation</a:t>
            </a:r>
            <a:endParaRPr lang="fr-FR" sz="2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Déformation du solide </a:t>
            </a:r>
            <a:b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    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(</a:t>
            </a:r>
            <a:r>
              <a:rPr lang="fr-FR" sz="3000" b="1" dirty="0" err="1" smtClean="0">
                <a:solidFill>
                  <a:schemeClr val="bg2">
                    <a:lumMod val="90000"/>
                  </a:schemeClr>
                </a:solidFill>
              </a:rPr>
              <a:t>Taylor-D’Alembert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, Hooke, …)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Mécanique des fluides </a:t>
            </a:r>
            <a:b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    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(Euler, Navier-Stokes )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Thermodynamique 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(effets énergétiques )</a:t>
            </a:r>
          </a:p>
          <a:p>
            <a:pPr algn="l">
              <a:buFont typeface="Wingdings"/>
              <a:buChar char="Ø"/>
            </a:pP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43504" y="1142984"/>
            <a:ext cx="37147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2">
                    <a:lumMod val="75000"/>
                  </a:schemeClr>
                </a:solidFill>
              </a:rPr>
              <a:t>La vibration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214554"/>
            <a:ext cx="2154560" cy="69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214686"/>
            <a:ext cx="2817832" cy="1102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9001156" cy="4500594"/>
          </a:xfrm>
        </p:spPr>
        <p:txBody>
          <a:bodyPr>
            <a:normAutofit/>
          </a:bodyPr>
          <a:lstStyle/>
          <a:p>
            <a:pPr algn="l"/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Coïncidence</a:t>
            </a:r>
          </a:p>
          <a:p>
            <a:pPr algn="l"/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entre les</a:t>
            </a:r>
          </a:p>
          <a:p>
            <a:pPr algn="l"/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fréquences et</a:t>
            </a:r>
          </a:p>
          <a:p>
            <a:pPr algn="l"/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le milieu</a:t>
            </a:r>
          </a:p>
          <a:p>
            <a:pPr algn="l"/>
            <a:endParaRPr lang="fr-FR" sz="3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43504" y="1142984"/>
            <a:ext cx="37147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2">
                    <a:lumMod val="75000"/>
                  </a:schemeClr>
                </a:solidFill>
              </a:rPr>
              <a:t>La vibration</a:t>
            </a:r>
          </a:p>
        </p:txBody>
      </p:sp>
      <p:pic>
        <p:nvPicPr>
          <p:cNvPr id="9" name="Figures de Chladni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982502" y="1928802"/>
            <a:ext cx="6161498" cy="4929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785926"/>
            <a:ext cx="9144000" cy="4857784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fr-FR" sz="5800" b="1" dirty="0" smtClean="0">
                <a:solidFill>
                  <a:schemeClr val="bg2">
                    <a:lumMod val="90000"/>
                  </a:schemeClr>
                </a:solidFill>
              </a:rPr>
              <a:t>La résonance </a:t>
            </a:r>
            <a:br>
              <a:rPr lang="fr-FR" sz="58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Vibration spécifique  - Accumulation d’énergie</a:t>
            </a: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  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43504" y="1142984"/>
            <a:ext cx="37147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2">
                    <a:lumMod val="75000"/>
                  </a:schemeClr>
                </a:solidFill>
              </a:rPr>
              <a:t>La vibration</a:t>
            </a:r>
          </a:p>
        </p:txBody>
      </p:sp>
      <p:pic>
        <p:nvPicPr>
          <p:cNvPr id="10" name="verr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0" y="3314701"/>
            <a:ext cx="4429124" cy="3543299"/>
          </a:xfrm>
          <a:prstGeom prst="rect">
            <a:avLst/>
          </a:prstGeom>
        </p:spPr>
      </p:pic>
      <p:pic>
        <p:nvPicPr>
          <p:cNvPr id="11" name="pont tacoma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4429124" y="3321843"/>
            <a:ext cx="4714876" cy="3536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5" name="Rectangle 4"/>
          <p:cNvSpPr/>
          <p:nvPr/>
        </p:nvSpPr>
        <p:spPr>
          <a:xfrm rot="20359322">
            <a:off x="5195989" y="3153665"/>
            <a:ext cx="26048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Frapper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 rot="2124887">
            <a:off x="1337380" y="5474234"/>
            <a:ext cx="2143140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3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A0965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Secouer</a:t>
            </a:r>
            <a:endParaRPr lang="fr-FR" sz="3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A0965A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 rot="18397660">
            <a:off x="1228899" y="2668439"/>
            <a:ext cx="2609165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7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Pincer</a:t>
            </a:r>
            <a:endParaRPr lang="fr-FR" sz="7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 rot="969906">
            <a:off x="4798904" y="2438237"/>
            <a:ext cx="22511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Gratter</a:t>
            </a:r>
          </a:p>
        </p:txBody>
      </p:sp>
      <p:sp>
        <p:nvSpPr>
          <p:cNvPr id="11" name="Rectangle 10"/>
          <p:cNvSpPr/>
          <p:nvPr/>
        </p:nvSpPr>
        <p:spPr>
          <a:xfrm rot="675890">
            <a:off x="5855714" y="4632319"/>
            <a:ext cx="2171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Frotter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9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 rot="573224">
            <a:off x="1508562" y="5057926"/>
            <a:ext cx="43935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Eléctromécanique</a:t>
            </a:r>
            <a:endParaRPr lang="fr-FR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9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357422" y="4000504"/>
            <a:ext cx="38150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Electronique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 rot="1637110">
            <a:off x="3979245" y="5284429"/>
            <a:ext cx="4265655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5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Pressuriser une anche</a:t>
            </a:r>
            <a:endParaRPr lang="fr-FR" sz="35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rot="20370393">
            <a:off x="124343" y="3837240"/>
            <a:ext cx="45005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Souffler un biseau</a:t>
            </a:r>
            <a:endParaRPr lang="fr-FR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 rot="3532586">
            <a:off x="4350951" y="2392706"/>
            <a:ext cx="595483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Faire </a:t>
            </a:r>
            <a:r>
              <a:rPr lang="fr-FR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r>
              <a:rPr lang="fr-FR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ibrer un corps élastique</a:t>
            </a:r>
            <a:endParaRPr lang="fr-FR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607223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2">
                    <a:lumMod val="10000"/>
                  </a:schemeClr>
                </a:solidFill>
              </a:rPr>
              <a:t>Produire un son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2143116"/>
            <a:ext cx="9144000" cy="4500594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fr-FR" sz="5800" b="1" dirty="0" smtClean="0">
                <a:solidFill>
                  <a:schemeClr val="bg2">
                    <a:lumMod val="90000"/>
                  </a:schemeClr>
                </a:solidFill>
              </a:rPr>
              <a:t>La résonance</a:t>
            </a:r>
          </a:p>
          <a:p>
            <a:pPr algn="l">
              <a:spcBef>
                <a:spcPts val="0"/>
              </a:spcBef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Coïncidence des  temps </a:t>
            </a:r>
          </a:p>
          <a:p>
            <a:pPr algn="l">
              <a:spcBef>
                <a:spcPts val="0"/>
              </a:spcBef>
            </a:pP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Fréquence </a:t>
            </a:r>
          </a:p>
          <a:p>
            <a:pPr algn="l">
              <a:spcBef>
                <a:spcPts val="0"/>
              </a:spcBef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et phase</a:t>
            </a: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43504" y="1142984"/>
            <a:ext cx="37147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2">
                    <a:lumMod val="75000"/>
                  </a:schemeClr>
                </a:solidFill>
              </a:rPr>
              <a:t>La vibration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8041" y="3786190"/>
            <a:ext cx="651596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643050"/>
            <a:ext cx="9144000" cy="5000660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fr-FR" sz="5800" b="1" dirty="0" smtClean="0">
                <a:solidFill>
                  <a:schemeClr val="bg2">
                    <a:lumMod val="90000"/>
                  </a:schemeClr>
                </a:solidFill>
              </a:rPr>
              <a:t>La résonnance :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Auto-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fr-FR" sz="3500" b="1" dirty="0" smtClean="0">
                <a:solidFill>
                  <a:schemeClr val="bg2">
                    <a:lumMod val="90000"/>
                  </a:schemeClr>
                </a:solidFill>
              </a:rPr>
              <a:t>synchronisation 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par 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contraintes </a:t>
            </a:r>
          </a:p>
          <a:p>
            <a:pPr algn="l">
              <a:lnSpc>
                <a:spcPct val="80000"/>
              </a:lnSpc>
              <a:spcBef>
                <a:spcPts val="0"/>
              </a:spcBef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liées</a:t>
            </a:r>
          </a:p>
          <a:p>
            <a:pPr algn="l">
              <a:spcBef>
                <a:spcPts val="0"/>
              </a:spcBef>
            </a:pP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43504" y="1142984"/>
            <a:ext cx="37147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2">
                    <a:lumMod val="75000"/>
                  </a:schemeClr>
                </a:solidFill>
              </a:rPr>
              <a:t>La vibration</a:t>
            </a:r>
          </a:p>
        </p:txBody>
      </p:sp>
      <p:pic>
        <p:nvPicPr>
          <p:cNvPr id="9" name="synchr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48000" y="2286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928802"/>
            <a:ext cx="8858312" cy="4714908"/>
          </a:xfrm>
        </p:spPr>
        <p:txBody>
          <a:bodyPr>
            <a:normAutofit/>
          </a:bodyPr>
          <a:lstStyle/>
          <a:p>
            <a:r>
              <a:rPr lang="fr-FR" sz="6000" b="1" dirty="0" smtClean="0">
                <a:solidFill>
                  <a:schemeClr val="bg2">
                    <a:lumMod val="90000"/>
                  </a:schemeClr>
                </a:solidFill>
              </a:rPr>
              <a:t>Excitateurs</a:t>
            </a:r>
          </a:p>
          <a:p>
            <a:r>
              <a:rPr lang="fr-FR" sz="6000" b="1" dirty="0" smtClean="0">
                <a:solidFill>
                  <a:schemeClr val="bg2">
                    <a:lumMod val="90000"/>
                  </a:schemeClr>
                </a:solidFill>
              </a:rPr>
              <a:t>et </a:t>
            </a:r>
          </a:p>
          <a:p>
            <a:r>
              <a:rPr lang="fr-FR" sz="6000" b="1" dirty="0" smtClean="0">
                <a:solidFill>
                  <a:schemeClr val="bg2">
                    <a:lumMod val="90000"/>
                  </a:schemeClr>
                </a:solidFill>
              </a:rPr>
              <a:t>Résonateurs</a:t>
            </a: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      Amorçage et  Régulation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° Vibrations autonomes : cordes, lames…</a:t>
            </a:r>
          </a:p>
          <a:p>
            <a:pPr algn="l"/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° Vibrations ajustées : anche, lèvre…	</a:t>
            </a:r>
          </a:p>
          <a:p>
            <a:pPr algn="l"/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° Vibrations engendrées : biseau, siffler…</a:t>
            </a: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00628" y="357166"/>
            <a:ext cx="41433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1"/>
                </a:solidFill>
              </a:rPr>
              <a:t>Les excitateurs</a:t>
            </a:r>
          </a:p>
        </p:txBody>
      </p:sp>
      <p:sp>
        <p:nvSpPr>
          <p:cNvPr id="11" name="Flèche droite 10"/>
          <p:cNvSpPr/>
          <p:nvPr/>
        </p:nvSpPr>
        <p:spPr>
          <a:xfrm>
            <a:off x="142844" y="1571612"/>
            <a:ext cx="264820" cy="214314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/>
          </a:bodyPr>
          <a:lstStyle/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La corde vibrante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00628" y="357166"/>
            <a:ext cx="41433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1"/>
                </a:solidFill>
              </a:rPr>
              <a:t>Les excitateurs</a:t>
            </a:r>
          </a:p>
        </p:txBody>
      </p:sp>
      <p:pic>
        <p:nvPicPr>
          <p:cNvPr id="8" name="Image 7" descr="Vibration_corde_fondamentale_trois_longueurs_peti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357430"/>
            <a:ext cx="4338853" cy="328614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071810"/>
            <a:ext cx="350267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/>
          </a:bodyPr>
          <a:lstStyle/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La corde vibrante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00628" y="357166"/>
            <a:ext cx="41433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1"/>
                </a:solidFill>
              </a:rPr>
              <a:t>Les excitateurs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9827" y="2000240"/>
            <a:ext cx="4554173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Image 9" descr="Vibration_corde_trois_modes_petit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496"/>
            <a:ext cx="5282051" cy="4000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/>
          </a:bodyPr>
          <a:lstStyle/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La corde vibrante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00628" y="357166"/>
            <a:ext cx="41433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1"/>
                </a:solidFill>
              </a:rPr>
              <a:t>Les excitateurs</a:t>
            </a:r>
          </a:p>
        </p:txBody>
      </p:sp>
      <p:pic>
        <p:nvPicPr>
          <p:cNvPr id="8" name="Image 7" descr="Vibration_corde_trois_harmoniques_combinees_peti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92"/>
            <a:ext cx="5697094" cy="4314848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5715008" y="2571744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Fondamentale</a:t>
            </a:r>
            <a:endParaRPr lang="fr-FR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687680" y="3571876"/>
            <a:ext cx="3429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+ 1ere   </a:t>
            </a:r>
          </a:p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    harmonique</a:t>
            </a:r>
            <a:endParaRPr lang="fr-FR" sz="4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714976" y="5143512"/>
            <a:ext cx="3429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+ 2eme   </a:t>
            </a:r>
          </a:p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    harmonique</a:t>
            </a:r>
            <a:endParaRPr lang="fr-FR" sz="4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/>
          </a:bodyPr>
          <a:lstStyle/>
          <a:p>
            <a:pPr algn="l"/>
            <a:r>
              <a:rPr lang="fr-FR" sz="5400" b="1" dirty="0" smtClean="0">
                <a:solidFill>
                  <a:schemeClr val="bg2">
                    <a:lumMod val="90000"/>
                  </a:schemeClr>
                </a:solidFill>
              </a:rPr>
              <a:t>La anche - Effet Venturi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Génération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00628" y="357166"/>
            <a:ext cx="41433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1"/>
                </a:solidFill>
              </a:rPr>
              <a:t>Les excitateurs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214554"/>
            <a:ext cx="6215106" cy="291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ZoneTexte 11"/>
          <p:cNvSpPr txBox="1"/>
          <p:nvPr/>
        </p:nvSpPr>
        <p:spPr>
          <a:xfrm>
            <a:off x="0" y="5000896"/>
            <a:ext cx="82153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Catalyseur du collapse </a:t>
            </a:r>
          </a:p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+ oscillation propre </a:t>
            </a:r>
          </a:p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+ régulation du résonateur</a:t>
            </a:r>
            <a:endParaRPr lang="fr-FR" sz="4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501222" cy="5357850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fr-FR" sz="5400" b="1" dirty="0" smtClean="0">
                <a:solidFill>
                  <a:schemeClr val="bg2">
                    <a:lumMod val="90000"/>
                  </a:schemeClr>
                </a:solidFill>
              </a:rPr>
              <a:t>Les cordes vocales:       double 							    «anches» </a:t>
            </a:r>
          </a:p>
          <a:p>
            <a:pPr algn="l">
              <a:spcBef>
                <a:spcPts val="0"/>
              </a:spcBef>
            </a:pPr>
            <a:r>
              <a:rPr lang="fr-FR" sz="5400" b="1" dirty="0" smtClean="0">
                <a:solidFill>
                  <a:schemeClr val="bg2">
                    <a:lumMod val="90000"/>
                  </a:schemeClr>
                </a:solidFill>
              </a:rPr>
              <a:t>							     + </a:t>
            </a:r>
          </a:p>
          <a:p>
            <a:pPr algn="l">
              <a:spcBef>
                <a:spcPts val="0"/>
              </a:spcBef>
            </a:pPr>
            <a:r>
              <a:rPr lang="fr-FR" sz="5400" b="1" dirty="0" smtClean="0">
                <a:solidFill>
                  <a:schemeClr val="bg2">
                    <a:lumMod val="90000"/>
                  </a:schemeClr>
                </a:solidFill>
              </a:rPr>
              <a:t>						    «cordes»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00628" y="357166"/>
            <a:ext cx="41433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1"/>
                </a:solidFill>
              </a:rPr>
              <a:t>Les excitateurs</a:t>
            </a:r>
          </a:p>
        </p:txBody>
      </p:sp>
      <p:pic>
        <p:nvPicPr>
          <p:cNvPr id="9" name="Cordes vocales - slow moti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2286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/>
          </a:bodyPr>
          <a:lstStyle/>
          <a:p>
            <a:pPr algn="l"/>
            <a:r>
              <a:rPr lang="fr-FR" sz="5400" b="1" dirty="0" smtClean="0">
                <a:solidFill>
                  <a:schemeClr val="bg2">
                    <a:lumMod val="90000"/>
                  </a:schemeClr>
                </a:solidFill>
              </a:rPr>
              <a:t>Le filet vibrant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</a:p>
          <a:p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</a:t>
            </a:r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000628" y="357166"/>
            <a:ext cx="414337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1"/>
                </a:solidFill>
              </a:rPr>
              <a:t>Les excitateurs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214554"/>
            <a:ext cx="35242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500570"/>
            <a:ext cx="3500462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Image 10" descr="oscillation vibratoire de  la flute a bec 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1357298"/>
            <a:ext cx="4286280" cy="3714776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5000628" y="5286388"/>
            <a:ext cx="33575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Régulation par résonateur</a:t>
            </a:r>
            <a:endParaRPr lang="fr-FR" sz="4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514353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Frapper des lames</a:t>
            </a:r>
          </a:p>
        </p:txBody>
      </p:sp>
      <p:pic>
        <p:nvPicPr>
          <p:cNvPr id="18" name="Image 17" descr="Xylophon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071678"/>
            <a:ext cx="3973522" cy="2652229"/>
          </a:xfrm>
          <a:prstGeom prst="rect">
            <a:avLst/>
          </a:prstGeom>
        </p:spPr>
      </p:pic>
      <p:pic>
        <p:nvPicPr>
          <p:cNvPr id="21" name="Image 20" descr="Clav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812232">
            <a:off x="5829835" y="305807"/>
            <a:ext cx="2859346" cy="1797923"/>
          </a:xfrm>
          <a:prstGeom prst="rect">
            <a:avLst/>
          </a:prstGeom>
        </p:spPr>
      </p:pic>
      <p:pic>
        <p:nvPicPr>
          <p:cNvPr id="22" name="Image 21" descr="Carillon d'orchestr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28262">
            <a:off x="6484662" y="2361722"/>
            <a:ext cx="2617574" cy="3067056"/>
          </a:xfrm>
          <a:prstGeom prst="rect">
            <a:avLst/>
          </a:prstGeom>
        </p:spPr>
      </p:pic>
      <p:pic>
        <p:nvPicPr>
          <p:cNvPr id="23" name="Image 22" descr="foue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244481">
            <a:off x="-161045" y="5057982"/>
            <a:ext cx="3329899" cy="1360486"/>
          </a:xfrm>
          <a:prstGeom prst="rect">
            <a:avLst/>
          </a:prstGeom>
        </p:spPr>
      </p:pic>
      <p:pic>
        <p:nvPicPr>
          <p:cNvPr id="24" name="Image 23" descr="triangl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93778">
            <a:off x="3754434" y="4227305"/>
            <a:ext cx="2366521" cy="27211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928802"/>
            <a:ext cx="8858312" cy="4714908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</a:br>
            <a:endParaRPr lang="fr-FR" sz="1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						      </a:t>
            </a:r>
            <a:r>
              <a:rPr lang="fr-FR" sz="3000" b="1" dirty="0" smtClean="0">
                <a:solidFill>
                  <a:schemeClr val="bg2">
                    <a:lumMod val="75000"/>
                  </a:schemeClr>
                </a:solidFill>
              </a:rPr>
              <a:t>« sans perte »</a:t>
            </a:r>
            <a:endParaRPr lang="fr-FR" sz="3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29224" y="357166"/>
            <a:ext cx="37147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1"/>
                </a:solidFill>
              </a:rPr>
              <a:t>Résonateurs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57298"/>
            <a:ext cx="6357982" cy="235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86256"/>
            <a:ext cx="6357982" cy="234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357297"/>
            <a:ext cx="2786050" cy="1478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98268" y="5143512"/>
            <a:ext cx="2845732" cy="150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6" y="1071546"/>
            <a:ext cx="368521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928802"/>
            <a:ext cx="8858312" cy="4714908"/>
          </a:xfrm>
        </p:spPr>
        <p:txBody>
          <a:bodyPr>
            <a:normAutofit lnSpcReduction="10000"/>
          </a:bodyPr>
          <a:lstStyle/>
          <a:p>
            <a:pPr algn="l">
              <a:spcBef>
                <a:spcPts val="0"/>
              </a:spcBef>
            </a:pPr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		  </a:t>
            </a:r>
            <a:r>
              <a:rPr lang="fr-FR" sz="5000" b="1" dirty="0" smtClean="0">
                <a:solidFill>
                  <a:schemeClr val="bg2">
                    <a:lumMod val="75000"/>
                  </a:schemeClr>
                </a:solidFill>
              </a:rPr>
              <a:t>Complexité ajoutée</a:t>
            </a:r>
          </a:p>
          <a:p>
            <a:pPr algn="l">
              <a:spcBef>
                <a:spcPts val="0"/>
              </a:spcBef>
            </a:pPr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		  Volume, forme, état de surface</a:t>
            </a:r>
          </a:p>
          <a:p>
            <a:pPr algn="l">
              <a:spcBef>
                <a:spcPts val="0"/>
              </a:spcBef>
            </a:pPr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 	 	  </a:t>
            </a:r>
            <a:b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		  </a:t>
            </a:r>
            <a:r>
              <a:rPr lang="fr-FR" sz="4000" b="1" dirty="0" smtClean="0">
                <a:solidFill>
                  <a:schemeClr val="bg2">
                    <a:lumMod val="75000"/>
                  </a:schemeClr>
                </a:solidFill>
              </a:rPr>
              <a:t>Perte d’énergie:</a:t>
            </a:r>
          </a:p>
          <a:p>
            <a:pPr algn="l">
              <a:spcBef>
                <a:spcPts val="0"/>
              </a:spcBef>
            </a:pPr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 Dissipation aux ouvertures</a:t>
            </a:r>
          </a:p>
          <a:p>
            <a:pPr algn="l">
              <a:spcBef>
                <a:spcPts val="0"/>
              </a:spcBef>
            </a:pPr>
            <a:r>
              <a:rPr lang="fr-FR" sz="30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Frottements avec les parois</a:t>
            </a:r>
          </a:p>
          <a:p>
            <a:pPr algn="l">
              <a:spcBef>
                <a:spcPts val="0"/>
              </a:spcBef>
            </a:pPr>
            <a:r>
              <a:rPr lang="fr-FR" sz="30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Echange thermique par les parois</a:t>
            </a:r>
            <a:endParaRPr lang="fr-FR" sz="4000" dirty="0" smtClean="0">
              <a:solidFill>
                <a:schemeClr val="bg1">
                  <a:lumMod val="85000"/>
                </a:schemeClr>
              </a:solidFill>
            </a:endParaRPr>
          </a:p>
          <a:p>
            <a:pPr lvl="2" algn="l"/>
            <a:r>
              <a:rPr lang="fr-FR" sz="3200" b="1" dirty="0" smtClean="0">
                <a:solidFill>
                  <a:schemeClr val="bg2">
                    <a:lumMod val="75000"/>
                  </a:schemeClr>
                </a:solidFill>
              </a:rPr>
              <a:t> Modes de résonnances multipliés</a:t>
            </a: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29224" y="357166"/>
            <a:ext cx="37147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>
                <a:solidFill>
                  <a:schemeClr val="bg1"/>
                </a:solidFill>
              </a:rPr>
              <a:t>Résonateurs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1928794" cy="2375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Flèche droite 11"/>
          <p:cNvSpPr/>
          <p:nvPr/>
        </p:nvSpPr>
        <p:spPr>
          <a:xfrm>
            <a:off x="428596" y="6143644"/>
            <a:ext cx="285752" cy="214314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/>
          </a:bodyPr>
          <a:lstStyle/>
          <a:p>
            <a:pPr algn="l"/>
            <a:r>
              <a:rPr lang="fr-FR" sz="5000" b="1" i="1" dirty="0" smtClean="0">
                <a:solidFill>
                  <a:schemeClr val="bg1"/>
                </a:solidFill>
              </a:rPr>
              <a:t>Propagation du son dans l’air</a:t>
            </a:r>
          </a:p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Les chocs comme support de l’onde</a:t>
            </a:r>
          </a:p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Compression et dépression.</a:t>
            </a:r>
          </a:p>
          <a:p>
            <a:endParaRPr lang="fr-FR" sz="4000" b="1" dirty="0" smtClean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643314"/>
            <a:ext cx="4076510" cy="262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/>
          </a:bodyPr>
          <a:lstStyle/>
          <a:p>
            <a:pPr algn="l"/>
            <a:r>
              <a:rPr lang="fr-FR" sz="5000" b="1" i="1" dirty="0" smtClean="0">
                <a:solidFill>
                  <a:schemeClr val="bg1"/>
                </a:solidFill>
              </a:rPr>
              <a:t>Sonorisation et acoustique</a:t>
            </a:r>
          </a:p>
          <a:p>
            <a:pPr algn="l"/>
            <a:endParaRPr lang="fr-FR" sz="5000" b="1" i="1" dirty="0" smtClean="0">
              <a:solidFill>
                <a:schemeClr val="bg1"/>
              </a:solidFill>
            </a:endParaRPr>
          </a:p>
          <a:p>
            <a:pPr algn="l"/>
            <a:endParaRPr lang="fr-FR" sz="5000" b="1" i="1" dirty="0" smtClean="0">
              <a:solidFill>
                <a:schemeClr val="bg1"/>
              </a:solidFill>
            </a:endParaRPr>
          </a:p>
          <a:p>
            <a:pPr algn="l"/>
            <a:r>
              <a:rPr lang="fr-FR" b="1" i="1" dirty="0" smtClean="0">
                <a:solidFill>
                  <a:schemeClr val="bg2"/>
                </a:solidFill>
              </a:rPr>
              <a:t/>
            </a:r>
            <a:br>
              <a:rPr lang="fr-FR" b="1" i="1" dirty="0" smtClean="0">
                <a:solidFill>
                  <a:schemeClr val="bg2"/>
                </a:solidFill>
              </a:rPr>
            </a:br>
            <a:r>
              <a:rPr lang="fr-FR" sz="2800" b="1" i="1" dirty="0" smtClean="0">
                <a:solidFill>
                  <a:schemeClr val="bg2"/>
                </a:solidFill>
              </a:rPr>
              <a:t>Différence entre sonorisation et acoustique.</a:t>
            </a:r>
          </a:p>
          <a:p>
            <a:pPr algn="l"/>
            <a:r>
              <a:rPr lang="fr-FR" sz="2800" b="1" i="1" dirty="0" smtClean="0">
                <a:solidFill>
                  <a:schemeClr val="bg2"/>
                </a:solidFill>
              </a:rPr>
              <a:t>&gt;Lieux d’origine du son (hologramme sonore)</a:t>
            </a:r>
          </a:p>
          <a:p>
            <a:pPr algn="l"/>
            <a:r>
              <a:rPr lang="fr-FR" sz="2800" b="1" i="1" dirty="0" smtClean="0">
                <a:solidFill>
                  <a:schemeClr val="bg2"/>
                </a:solidFill>
              </a:rPr>
              <a:t>&gt;Interaction du corps et de l’environnement (déphasage)</a:t>
            </a:r>
          </a:p>
          <a:p>
            <a:pPr algn="l"/>
            <a:r>
              <a:rPr lang="fr-FR" sz="2800" b="1" i="1" dirty="0" smtClean="0">
                <a:solidFill>
                  <a:schemeClr val="bg2"/>
                </a:solidFill>
              </a:rPr>
              <a:t>&gt;Analogie : photographie &lt;-&gt;réalité (parallaxe).</a:t>
            </a: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143116"/>
            <a:ext cx="742955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 fontScale="92500" lnSpcReduction="10000"/>
          </a:bodyPr>
          <a:lstStyle/>
          <a:p>
            <a:endParaRPr lang="fr-FR" sz="5000" b="1" i="1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fr-FR" sz="7000" b="1" i="1" dirty="0" smtClean="0">
                <a:solidFill>
                  <a:schemeClr val="bg2">
                    <a:lumMod val="90000"/>
                  </a:schemeClr>
                </a:solidFill>
              </a:rPr>
              <a:t>Les mathématiques </a:t>
            </a:r>
          </a:p>
          <a:p>
            <a:r>
              <a:rPr lang="fr-FR" sz="7000" b="1" i="1" dirty="0" smtClean="0">
                <a:solidFill>
                  <a:schemeClr val="bg2">
                    <a:lumMod val="90000"/>
                  </a:schemeClr>
                </a:solidFill>
              </a:rPr>
              <a:t>dans </a:t>
            </a:r>
          </a:p>
          <a:p>
            <a:r>
              <a:rPr lang="fr-FR" sz="7000" b="1" i="1" dirty="0" smtClean="0">
                <a:solidFill>
                  <a:schemeClr val="bg2">
                    <a:lumMod val="90000"/>
                  </a:schemeClr>
                </a:solidFill>
              </a:rPr>
              <a:t>la musique ?</a:t>
            </a:r>
          </a:p>
          <a:p>
            <a:pPr algn="r">
              <a:spcBef>
                <a:spcPts val="0"/>
              </a:spcBef>
            </a:pPr>
            <a:endParaRPr lang="fr-FR" sz="2900" i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r">
              <a:spcBef>
                <a:spcPts val="0"/>
              </a:spcBef>
            </a:pPr>
            <a:r>
              <a:rPr lang="fr-FR" sz="2900" i="1" dirty="0" smtClean="0">
                <a:solidFill>
                  <a:schemeClr val="bg1">
                    <a:lumMod val="85000"/>
                  </a:schemeClr>
                </a:solidFill>
              </a:rPr>
              <a:t>« La musique est une pratique cachée de l'arithmétique, l'esprit n'ayant pas conscience qu'il compte »</a:t>
            </a:r>
            <a:r>
              <a:rPr lang="fr-FR" sz="2900" dirty="0" smtClean="0">
                <a:solidFill>
                  <a:schemeClr val="bg1">
                    <a:lumMod val="85000"/>
                  </a:schemeClr>
                </a:solidFill>
              </a:rPr>
              <a:t>. Leibniz</a:t>
            </a:r>
            <a:endParaRPr lang="fr-FR" b="1" i="1" dirty="0" smtClean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9144000" cy="5357850"/>
          </a:xfrm>
        </p:spPr>
        <p:txBody>
          <a:bodyPr>
            <a:normAutofit fontScale="85000" lnSpcReduction="20000"/>
          </a:bodyPr>
          <a:lstStyle/>
          <a:p>
            <a:endParaRPr lang="fr-FR" sz="5000" b="1" i="1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fr-FR" sz="5000" b="1" i="1" dirty="0" smtClean="0">
                <a:solidFill>
                  <a:schemeClr val="bg2">
                    <a:lumMod val="90000"/>
                  </a:schemeClr>
                </a:solidFill>
              </a:rPr>
              <a:t>Mathématiciens de la musique</a:t>
            </a:r>
          </a:p>
          <a:p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(Pythagore</a:t>
            </a:r>
            <a:r>
              <a:rPr lang="fr-FR" sz="2000" i="1" dirty="0" smtClean="0">
                <a:solidFill>
                  <a:schemeClr val="bg1">
                    <a:lumMod val="85000"/>
                  </a:schemeClr>
                </a:solidFill>
              </a:rPr>
              <a:t>-570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), (Euclide</a:t>
            </a:r>
            <a:r>
              <a:rPr lang="fr-FR" sz="2200" i="1" dirty="0" smtClean="0">
                <a:solidFill>
                  <a:schemeClr val="bg1">
                    <a:lumMod val="85000"/>
                  </a:schemeClr>
                </a:solidFill>
              </a:rPr>
              <a:t>-300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), Ptolémée</a:t>
            </a:r>
            <a:r>
              <a:rPr lang="fr-FR" sz="2200" i="1" dirty="0" smtClean="0">
                <a:solidFill>
                  <a:schemeClr val="bg1">
                    <a:lumMod val="85000"/>
                  </a:schemeClr>
                </a:solidFill>
              </a:rPr>
              <a:t>90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I</a:t>
            </a:r>
            <a:r>
              <a:rPr lang="es-ES" sz="4400" i="1" dirty="0" err="1" smtClean="0">
                <a:solidFill>
                  <a:schemeClr val="bg1">
                    <a:lumMod val="85000"/>
                  </a:schemeClr>
                </a:solidFill>
              </a:rPr>
              <a:t>bn</a:t>
            </a:r>
            <a:r>
              <a:rPr lang="es-ES" sz="4400" i="1" dirty="0" smtClean="0">
                <a:solidFill>
                  <a:schemeClr val="bg1">
                    <a:lumMod val="85000"/>
                  </a:schemeClr>
                </a:solidFill>
              </a:rPr>
              <a:t> Qurra</a:t>
            </a:r>
            <a:r>
              <a:rPr lang="es-ES" sz="2200" i="1" dirty="0" smtClean="0">
                <a:solidFill>
                  <a:schemeClr val="bg1">
                    <a:lumMod val="85000"/>
                  </a:schemeClr>
                </a:solidFill>
              </a:rPr>
              <a:t>826</a:t>
            </a:r>
            <a:r>
              <a:rPr lang="es-ES" sz="4400" i="1" dirty="0" smtClean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s-ES" sz="4400" i="1" dirty="0" err="1" smtClean="0">
                <a:solidFill>
                  <a:schemeClr val="bg1">
                    <a:lumMod val="85000"/>
                  </a:schemeClr>
                </a:solidFill>
              </a:rPr>
              <a:t>Avicenne</a:t>
            </a:r>
            <a:r>
              <a:rPr lang="es-ES" sz="4400" i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s-ES" sz="2200" i="1" dirty="0" smtClean="0">
                <a:solidFill>
                  <a:schemeClr val="bg1">
                    <a:lumMod val="85000"/>
                  </a:schemeClr>
                </a:solidFill>
              </a:rPr>
              <a:t>980</a:t>
            </a:r>
            <a:r>
              <a:rPr lang="es-ES" sz="5000" i="1" dirty="0" smtClean="0">
                <a:solidFill>
                  <a:schemeClr val="bg1">
                    <a:lumMod val="85000"/>
                  </a:schemeClr>
                </a:solidFill>
              </a:rPr>
              <a:t>, Z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arlino</a:t>
            </a:r>
            <a:r>
              <a:rPr lang="fr-FR" sz="2200" i="1" dirty="0" smtClean="0">
                <a:solidFill>
                  <a:schemeClr val="bg1">
                    <a:lumMod val="85000"/>
                  </a:schemeClr>
                </a:solidFill>
              </a:rPr>
              <a:t>1517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Stevin</a:t>
            </a:r>
            <a:r>
              <a:rPr lang="fr-FR" sz="2200" i="1" dirty="0" smtClean="0">
                <a:solidFill>
                  <a:schemeClr val="bg1">
                    <a:lumMod val="85000"/>
                  </a:schemeClr>
                </a:solidFill>
              </a:rPr>
              <a:t>1548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Galilée</a:t>
            </a:r>
            <a:r>
              <a:rPr lang="fr-FR" sz="2200" i="1" dirty="0" smtClean="0">
                <a:solidFill>
                  <a:schemeClr val="bg1">
                    <a:lumMod val="85000"/>
                  </a:schemeClr>
                </a:solidFill>
              </a:rPr>
              <a:t>1564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Kepler</a:t>
            </a:r>
            <a:r>
              <a:rPr lang="fr-FR" sz="2200" i="1" dirty="0" smtClean="0">
                <a:solidFill>
                  <a:schemeClr val="bg1">
                    <a:lumMod val="85000"/>
                  </a:schemeClr>
                </a:solidFill>
              </a:rPr>
              <a:t>1571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Mersenne</a:t>
            </a:r>
            <a:r>
              <a:rPr lang="fr-FR" sz="2200" i="1" dirty="0" smtClean="0">
                <a:solidFill>
                  <a:schemeClr val="bg1">
                    <a:lumMod val="85000"/>
                  </a:schemeClr>
                </a:solidFill>
              </a:rPr>
              <a:t>1588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Desargues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1591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Descartes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1596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Fermat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1601 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,Roberval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1602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Wallis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1616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Huygens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1629</a:t>
            </a:r>
            <a:r>
              <a:rPr lang="fr-FR" sz="5200" i="1" dirty="0" smtClean="0">
                <a:solidFill>
                  <a:schemeClr val="bg1">
                    <a:lumMod val="85000"/>
                  </a:schemeClr>
                </a:solidFill>
              </a:rPr>
              <a:t>,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Leibniz</a:t>
            </a:r>
            <a:r>
              <a:rPr lang="fr-FR" sz="2200" i="1" dirty="0" smtClean="0">
                <a:solidFill>
                  <a:schemeClr val="bg1">
                    <a:lumMod val="85000"/>
                  </a:schemeClr>
                </a:solidFill>
              </a:rPr>
              <a:t>1646 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,Rameau</a:t>
            </a:r>
            <a:r>
              <a:rPr lang="fr-FR" sz="2200" i="1" dirty="0" smtClean="0">
                <a:solidFill>
                  <a:schemeClr val="bg1">
                    <a:lumMod val="85000"/>
                  </a:schemeClr>
                </a:solidFill>
              </a:rPr>
              <a:t>1683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Euler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1707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d’Alembert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1717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 Helmholtz</a:t>
            </a:r>
            <a:r>
              <a:rPr lang="fr-FR" sz="2400" i="1" dirty="0" smtClean="0">
                <a:solidFill>
                  <a:schemeClr val="bg1">
                    <a:lumMod val="85000"/>
                  </a:schemeClr>
                </a:solidFill>
              </a:rPr>
              <a:t>1821</a:t>
            </a:r>
            <a:r>
              <a:rPr lang="fr-FR" sz="5000" i="1" dirty="0" smtClean="0">
                <a:solidFill>
                  <a:schemeClr val="bg1">
                    <a:lumMod val="85000"/>
                  </a:schemeClr>
                </a:solidFill>
              </a:rPr>
              <a:t>,… </a:t>
            </a: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 fontScale="92500" lnSpcReduction="20000"/>
          </a:bodyPr>
          <a:lstStyle/>
          <a:p>
            <a:pPr algn="l">
              <a:spcBef>
                <a:spcPts val="0"/>
              </a:spcBef>
            </a:pPr>
            <a:r>
              <a:rPr lang="fr-FR" sz="5000" b="1" i="1" dirty="0" smtClean="0">
                <a:solidFill>
                  <a:schemeClr val="bg2">
                    <a:lumMod val="90000"/>
                  </a:schemeClr>
                </a:solidFill>
              </a:rPr>
              <a:t>La fonction sinus : </a:t>
            </a:r>
            <a:r>
              <a:rPr lang="fr-FR" sz="4000" b="1" i="1" dirty="0" smtClean="0">
                <a:solidFill>
                  <a:schemeClr val="bg2">
                    <a:lumMod val="90000"/>
                  </a:schemeClr>
                </a:solidFill>
              </a:rPr>
              <a:t>élément « naturel » et pratique de la vibration </a:t>
            </a:r>
            <a:r>
              <a:rPr lang="fr-FR" sz="5000" b="1" i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</a:p>
          <a:p>
            <a:pPr algn="l">
              <a:spcBef>
                <a:spcPts val="0"/>
              </a:spcBef>
            </a:pPr>
            <a:r>
              <a:rPr lang="fr-FR" sz="3000" b="1" i="1" dirty="0" smtClean="0">
                <a:solidFill>
                  <a:schemeClr val="bg2">
                    <a:lumMod val="90000"/>
                  </a:schemeClr>
                </a:solidFill>
              </a:rPr>
              <a:t>(Solution de l’</a:t>
            </a:r>
            <a:r>
              <a:rPr lang="fr-FR" sz="3000" b="1" i="1" dirty="0" err="1" smtClean="0">
                <a:solidFill>
                  <a:schemeClr val="bg2">
                    <a:lumMod val="90000"/>
                  </a:schemeClr>
                </a:solidFill>
              </a:rPr>
              <a:t>eq</a:t>
            </a:r>
            <a:r>
              <a:rPr lang="fr-FR" sz="3000" b="1" i="1" dirty="0" smtClean="0">
                <a:solidFill>
                  <a:schemeClr val="bg2">
                    <a:lumMod val="90000"/>
                  </a:schemeClr>
                </a:solidFill>
              </a:rPr>
              <a:t>. </a:t>
            </a:r>
            <a:r>
              <a:rPr lang="fr-FR" sz="3000" b="1" i="1" dirty="0" err="1" smtClean="0">
                <a:solidFill>
                  <a:schemeClr val="bg2">
                    <a:lumMod val="90000"/>
                  </a:schemeClr>
                </a:solidFill>
              </a:rPr>
              <a:t>Diff</a:t>
            </a:r>
            <a:r>
              <a:rPr lang="fr-FR" sz="3000" b="1" i="1" dirty="0" smtClean="0">
                <a:solidFill>
                  <a:schemeClr val="bg2">
                    <a:lumMod val="90000"/>
                  </a:schemeClr>
                </a:solidFill>
              </a:rPr>
              <a:t>. du ressort, </a:t>
            </a:r>
          </a:p>
          <a:p>
            <a:pPr algn="l">
              <a:spcBef>
                <a:spcPts val="0"/>
              </a:spcBef>
            </a:pPr>
            <a:r>
              <a:rPr lang="fr-FR" sz="3000" b="1" i="1" dirty="0" smtClean="0">
                <a:solidFill>
                  <a:schemeClr val="bg2">
                    <a:lumMod val="90000"/>
                  </a:schemeClr>
                </a:solidFill>
              </a:rPr>
              <a:t>Elément mathématique « naturel »</a:t>
            </a:r>
          </a:p>
          <a:p>
            <a:pPr algn="l">
              <a:spcBef>
                <a:spcPts val="0"/>
              </a:spcBef>
            </a:pPr>
            <a:r>
              <a:rPr lang="fr-FR" sz="3000" b="1" i="1" dirty="0" smtClean="0">
                <a:solidFill>
                  <a:schemeClr val="bg2">
                    <a:lumMod val="90000"/>
                  </a:schemeClr>
                </a:solidFill>
              </a:rPr>
              <a:t>Elément perceptifs de base)</a:t>
            </a:r>
          </a:p>
          <a:p>
            <a:pPr algn="l"/>
            <a:endParaRPr lang="fr-FR" sz="1000" b="1" i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 typeface="Wingdings"/>
              <a:buChar char="Ø"/>
            </a:pPr>
            <a:r>
              <a:rPr lang="fr-FR" sz="3600" b="1" i="1" dirty="0" smtClean="0">
                <a:solidFill>
                  <a:schemeClr val="bg1"/>
                </a:solidFill>
              </a:rPr>
              <a:t>Somme à même fréquence:</a:t>
            </a:r>
            <a:br>
              <a:rPr lang="fr-FR" sz="3600" b="1" i="1" dirty="0" smtClean="0">
                <a:solidFill>
                  <a:schemeClr val="bg1"/>
                </a:solidFill>
              </a:rPr>
            </a:br>
            <a:r>
              <a:rPr lang="fr-FR" sz="3600" b="1" i="1" dirty="0" smtClean="0">
                <a:solidFill>
                  <a:schemeClr val="bg1"/>
                </a:solidFill>
              </a:rPr>
              <a:t>amplitude et déphasage.</a:t>
            </a:r>
          </a:p>
          <a:p>
            <a:pPr algn="l"/>
            <a:endParaRPr lang="fr-FR" sz="1000" b="1" i="1" dirty="0" smtClean="0">
              <a:solidFill>
                <a:schemeClr val="bg1"/>
              </a:solidFill>
            </a:endParaRPr>
          </a:p>
          <a:p>
            <a:pPr algn="l">
              <a:buFont typeface="Wingdings"/>
              <a:buChar char="Ø"/>
            </a:pPr>
            <a:r>
              <a:rPr lang="fr-FR" sz="3600" b="1" i="1" dirty="0" smtClean="0">
                <a:solidFill>
                  <a:schemeClr val="bg1"/>
                </a:solidFill>
              </a:rPr>
              <a:t>Somme à fréquences </a:t>
            </a:r>
          </a:p>
          <a:p>
            <a:pPr algn="l"/>
            <a:r>
              <a:rPr lang="fr-FR" sz="3600" b="1" i="1" dirty="0" smtClean="0">
                <a:solidFill>
                  <a:schemeClr val="bg1"/>
                </a:solidFill>
              </a:rPr>
              <a:t>différentes: la complexité </a:t>
            </a:r>
          </a:p>
          <a:p>
            <a:pPr algn="l"/>
            <a:r>
              <a:rPr lang="fr-FR" sz="3600" b="1" i="1" dirty="0" smtClean="0">
                <a:solidFill>
                  <a:schemeClr val="bg1"/>
                </a:solidFill>
              </a:rPr>
              <a:t>du signal.</a:t>
            </a:r>
          </a:p>
          <a:p>
            <a:pPr algn="l"/>
            <a:endParaRPr lang="fr-FR" sz="5000" b="1" i="1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618899"/>
            <a:ext cx="3643305" cy="1967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4867893"/>
            <a:ext cx="3643306" cy="199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/>
          </a:bodyPr>
          <a:lstStyle/>
          <a:p>
            <a:pPr algn="l"/>
            <a:r>
              <a:rPr lang="fr-FR" sz="5000" b="1" i="1" dirty="0" smtClean="0">
                <a:solidFill>
                  <a:schemeClr val="bg1"/>
                </a:solidFill>
              </a:rPr>
              <a:t>Décomposition d’un signal </a:t>
            </a:r>
            <a:br>
              <a:rPr lang="fr-FR" sz="5000" b="1" i="1" dirty="0" smtClean="0">
                <a:solidFill>
                  <a:schemeClr val="bg1"/>
                </a:solidFill>
              </a:rPr>
            </a:br>
            <a:r>
              <a:rPr lang="fr-FR" sz="3000" b="1" i="1" dirty="0" smtClean="0">
                <a:solidFill>
                  <a:schemeClr val="bg1"/>
                </a:solidFill>
              </a:rPr>
              <a:t>en éléments simples</a:t>
            </a:r>
          </a:p>
          <a:p>
            <a:pPr algn="l"/>
            <a:endParaRPr lang="fr-FR" sz="3000" b="1" i="1" dirty="0" smtClean="0">
              <a:solidFill>
                <a:schemeClr val="bg1"/>
              </a:solidFill>
            </a:endParaRPr>
          </a:p>
          <a:p>
            <a:pPr algn="l"/>
            <a:endParaRPr lang="fr-FR" sz="3000" b="1" i="1" dirty="0" smtClean="0">
              <a:solidFill>
                <a:schemeClr val="bg1"/>
              </a:solidFill>
            </a:endParaRPr>
          </a:p>
          <a:p>
            <a:pPr algn="l"/>
            <a:endParaRPr lang="fr-FR" sz="3000" b="1" i="1" dirty="0" smtClean="0">
              <a:solidFill>
                <a:schemeClr val="bg1"/>
              </a:solidFill>
            </a:endParaRPr>
          </a:p>
          <a:p>
            <a:pPr algn="l"/>
            <a:endParaRPr lang="fr-FR" sz="3000" b="1" i="1" dirty="0" smtClean="0">
              <a:solidFill>
                <a:schemeClr val="bg1"/>
              </a:solidFill>
            </a:endParaRPr>
          </a:p>
          <a:p>
            <a:pPr algn="l"/>
            <a:r>
              <a:rPr lang="fr-FR" sz="3000" b="1" i="1" dirty="0" smtClean="0">
                <a:solidFill>
                  <a:schemeClr val="bg1"/>
                </a:solidFill>
              </a:rPr>
              <a:t>					 </a:t>
            </a:r>
            <a:r>
              <a:rPr lang="fr-FR" sz="3500" b="1" i="1" dirty="0" smtClean="0">
                <a:solidFill>
                  <a:schemeClr val="bg1"/>
                </a:solidFill>
              </a:rPr>
              <a:t>les séries de Fourier</a:t>
            </a:r>
          </a:p>
          <a:p>
            <a:pPr algn="l"/>
            <a:r>
              <a:rPr lang="fr-FR" sz="3500" b="1" i="1" dirty="0" smtClean="0">
                <a:solidFill>
                  <a:schemeClr val="bg1"/>
                </a:solidFill>
              </a:rPr>
              <a:t>					 </a:t>
            </a:r>
            <a:r>
              <a:rPr lang="fr-FR" sz="2500" b="1" i="1" dirty="0" smtClean="0">
                <a:solidFill>
                  <a:schemeClr val="bg1"/>
                </a:solidFill>
              </a:rPr>
              <a:t>(son - harmonique - timbre)</a:t>
            </a:r>
            <a:br>
              <a:rPr lang="fr-FR" sz="2500" b="1" i="1" dirty="0" smtClean="0">
                <a:solidFill>
                  <a:schemeClr val="bg1"/>
                </a:solidFill>
              </a:rPr>
            </a:br>
            <a:endParaRPr lang="fr-FR" sz="2500" b="1" i="1" dirty="0" smtClean="0">
              <a:solidFill>
                <a:srgbClr val="FF0000"/>
              </a:solidFill>
            </a:endParaRPr>
          </a:p>
          <a:p>
            <a:pPr algn="l"/>
            <a:endParaRPr lang="fr-FR" sz="3000" b="1" i="1" dirty="0" smtClean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Vibration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3306" y="2143116"/>
            <a:ext cx="5380694" cy="2066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6124"/>
            <a:ext cx="4733935" cy="356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/>
            </a:r>
            <a:b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</a:br>
            <a:endParaRPr lang="fr-FR" sz="2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fr-FR" sz="6000" b="1" dirty="0" smtClean="0">
                <a:solidFill>
                  <a:schemeClr val="bg1">
                    <a:lumMod val="85000"/>
                  </a:schemeClr>
                </a:solidFill>
              </a:rPr>
              <a:t>La physiologie </a:t>
            </a:r>
          </a:p>
          <a:p>
            <a:r>
              <a:rPr lang="fr-FR" sz="6000" b="1" dirty="0" smtClean="0">
                <a:solidFill>
                  <a:schemeClr val="bg1">
                    <a:lumMod val="85000"/>
                  </a:schemeClr>
                </a:solidFill>
              </a:rPr>
              <a:t>de l’audition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Ecoute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071546"/>
            <a:ext cx="8858312" cy="5572164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L’oreille interne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Ecoute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62125"/>
            <a:ext cx="799147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29275" y="0"/>
            <a:ext cx="35147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tempel block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71684">
            <a:off x="4964660" y="4755542"/>
            <a:ext cx="2444750" cy="2012950"/>
          </a:xfrm>
          <a:prstGeom prst="rect">
            <a:avLst/>
          </a:prstGeom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89297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Frapper des cordes, anches, peaux, cloches</a:t>
            </a:r>
          </a:p>
        </p:txBody>
      </p:sp>
      <p:pic>
        <p:nvPicPr>
          <p:cNvPr id="12" name="Image 11" descr="Diapaso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46571">
            <a:off x="7857221" y="100319"/>
            <a:ext cx="1403714" cy="1884380"/>
          </a:xfrm>
          <a:prstGeom prst="rect">
            <a:avLst/>
          </a:prstGeom>
        </p:spPr>
      </p:pic>
      <p:pic>
        <p:nvPicPr>
          <p:cNvPr id="13" name="Image 12" descr="Conga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43783">
            <a:off x="7133531" y="2617253"/>
            <a:ext cx="1981377" cy="3216282"/>
          </a:xfrm>
          <a:prstGeom prst="rect">
            <a:avLst/>
          </a:prstGeom>
        </p:spPr>
      </p:pic>
      <p:pic>
        <p:nvPicPr>
          <p:cNvPr id="14" name="Image 13" descr="Tymbales d'orchestre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214851">
            <a:off x="124268" y="2645446"/>
            <a:ext cx="2709947" cy="2025082"/>
          </a:xfrm>
          <a:prstGeom prst="rect">
            <a:avLst/>
          </a:prstGeom>
        </p:spPr>
      </p:pic>
      <p:pic>
        <p:nvPicPr>
          <p:cNvPr id="15" name="Image 14" descr="Carillon cloch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09682">
            <a:off x="4463229" y="2039712"/>
            <a:ext cx="2584065" cy="2624694"/>
          </a:xfrm>
          <a:prstGeom prst="rect">
            <a:avLst/>
          </a:prstGeom>
        </p:spPr>
      </p:pic>
      <p:pic>
        <p:nvPicPr>
          <p:cNvPr id="11" name="Image 10" descr="pianot droit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" y="4643446"/>
            <a:ext cx="3953620" cy="2308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/>
          </a:bodyPr>
          <a:lstStyle/>
          <a:p>
            <a:pPr algn="l"/>
            <a:endParaRPr lang="fr-FR" sz="1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	La Cochlée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Ecoute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43350"/>
            <a:ext cx="47053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967" y="-1"/>
            <a:ext cx="3527033" cy="278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2777792"/>
            <a:ext cx="5000627" cy="408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/>
          </a:bodyPr>
          <a:lstStyle/>
          <a:p>
            <a:pPr algn="l"/>
            <a:endParaRPr lang="fr-FR" sz="1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5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Organe de Corti</a:t>
            </a:r>
          </a:p>
          <a:p>
            <a:pPr algn="l"/>
            <a:endParaRPr lang="fr-FR" sz="3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						   Cellules ciliées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Ecoute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3143248"/>
            <a:ext cx="5248585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22918" y="1"/>
            <a:ext cx="4921081" cy="385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0454" y="4676775"/>
            <a:ext cx="253365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/>
          </a:bodyPr>
          <a:lstStyle/>
          <a:p>
            <a:pPr algn="l"/>
            <a:endParaRPr lang="fr-FR" sz="1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	Cellules</a:t>
            </a: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	  ciliées</a:t>
            </a:r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Ecoute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9878" y="4048874"/>
            <a:ext cx="6234122" cy="280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32" y="1142984"/>
            <a:ext cx="91059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/>
          </a:bodyPr>
          <a:lstStyle/>
          <a:p>
            <a:pPr algn="l"/>
            <a:endParaRPr lang="fr-FR" sz="1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	</a:t>
            </a:r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Spectre auditif</a:t>
            </a: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	</a:t>
            </a:r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Ecoute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0"/>
            <a:ext cx="9144000" cy="336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/>
          </a:bodyPr>
          <a:lstStyle/>
          <a:p>
            <a:endParaRPr lang="fr-FR" sz="4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fr-FR" sz="4000" b="1" dirty="0" smtClean="0">
                <a:solidFill>
                  <a:schemeClr val="bg1">
                    <a:lumMod val="85000"/>
                  </a:schemeClr>
                </a:solidFill>
              </a:rPr>
              <a:t>Sources sonores physiologiques: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Les fréquences </a:t>
            </a:r>
          </a:p>
          <a:p>
            <a:pPr algn="l"/>
            <a:endParaRPr lang="fr-FR" sz="1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 L’intensité</a:t>
            </a:r>
          </a:p>
          <a:p>
            <a:pPr algn="l">
              <a:buFont typeface="Wingdings"/>
              <a:buChar char="Ø"/>
            </a:pP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(Le déphasage)</a:t>
            </a:r>
          </a:p>
          <a:p>
            <a:pPr algn="l">
              <a:buFont typeface="Wingdings"/>
              <a:buChar char="Ø"/>
            </a:pP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(Durée)</a:t>
            </a:r>
          </a:p>
          <a:p>
            <a:pPr algn="l">
              <a:buFont typeface="Wingdings"/>
              <a:buChar char="Ø"/>
            </a:pPr>
            <a:endParaRPr lang="fr-FR" sz="5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 typeface="Wingdings"/>
              <a:buChar char="Ø"/>
            </a:pP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(Timbre)</a:t>
            </a:r>
          </a:p>
          <a:p>
            <a:pPr algn="l">
              <a:buFont typeface="Wingdings"/>
              <a:buChar char="Ø"/>
            </a:pP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3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Ecoute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4125511"/>
            <a:ext cx="6072198" cy="273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 lnSpcReduction="10000"/>
          </a:bodyPr>
          <a:lstStyle/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r>
              <a:rPr lang="fr-FR" sz="6000" b="1" dirty="0" smtClean="0">
                <a:solidFill>
                  <a:schemeClr val="bg1">
                    <a:lumMod val="85000"/>
                  </a:schemeClr>
                </a:solidFill>
              </a:rPr>
              <a:t> « Construction »</a:t>
            </a:r>
          </a:p>
          <a:p>
            <a:r>
              <a:rPr lang="fr-FR" sz="6000" b="1" dirty="0" smtClean="0">
                <a:solidFill>
                  <a:schemeClr val="bg1">
                    <a:lumMod val="85000"/>
                  </a:schemeClr>
                </a:solidFill>
              </a:rPr>
              <a:t> de l’harmonie.</a:t>
            </a:r>
          </a:p>
          <a:p>
            <a:endParaRPr lang="fr-FR" sz="6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r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La musique tonale : </a:t>
            </a:r>
          </a:p>
          <a:p>
            <a:pPr algn="r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Une réalité mathématiques ?</a:t>
            </a:r>
          </a:p>
          <a:p>
            <a:endParaRPr lang="fr-FR" sz="6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Harmonie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500174"/>
            <a:ext cx="9144000" cy="5357850"/>
          </a:xfrm>
        </p:spPr>
        <p:txBody>
          <a:bodyPr>
            <a:normAutofit fontScale="92500"/>
          </a:bodyPr>
          <a:lstStyle/>
          <a:p>
            <a:r>
              <a:rPr lang="fr-FR" sz="5000" b="1" dirty="0" smtClean="0">
                <a:solidFill>
                  <a:schemeClr val="bg1">
                    <a:lumMod val="85000"/>
                  </a:schemeClr>
                </a:solidFill>
              </a:rPr>
              <a:t>La polyphonie</a:t>
            </a:r>
          </a:p>
          <a:p>
            <a:pPr algn="l"/>
            <a:r>
              <a:rPr lang="fr-FR" sz="3500" b="1" dirty="0" smtClean="0">
                <a:solidFill>
                  <a:schemeClr val="bg2">
                    <a:lumMod val="90000"/>
                  </a:schemeClr>
                </a:solidFill>
              </a:rPr>
              <a:t>-Ressenti du rapport multiplicatif (logarithmique)</a:t>
            </a:r>
          </a:p>
          <a:p>
            <a:pPr algn="l">
              <a:buFontTx/>
              <a:buChar char="-"/>
            </a:pPr>
            <a:r>
              <a:rPr lang="fr-FR" sz="3500" b="1" dirty="0" smtClean="0">
                <a:solidFill>
                  <a:schemeClr val="bg2">
                    <a:lumMod val="90000"/>
                  </a:schemeClr>
                </a:solidFill>
              </a:rPr>
              <a:t>Polyphonie (fréquences)  et harmonie (un son). </a:t>
            </a:r>
          </a:p>
          <a:p>
            <a:pPr algn="l">
              <a:buFontTx/>
              <a:buChar char="-"/>
            </a:pPr>
            <a:r>
              <a:rPr lang="fr-FR" sz="3500" b="1" dirty="0" smtClean="0">
                <a:solidFill>
                  <a:schemeClr val="bg2">
                    <a:lumMod val="90000"/>
                  </a:schemeClr>
                </a:solidFill>
              </a:rPr>
              <a:t>Battement, frottement, harmonie, et note fantôme.</a:t>
            </a:r>
          </a:p>
          <a:p>
            <a:pPr algn="l">
              <a:buFontTx/>
              <a:buChar char="-"/>
            </a:pPr>
            <a:r>
              <a:rPr lang="fr-FR" sz="3500" b="1" dirty="0" smtClean="0">
                <a:solidFill>
                  <a:schemeClr val="bg2">
                    <a:lumMod val="90000"/>
                  </a:schemeClr>
                </a:solidFill>
              </a:rPr>
              <a:t>L’euphonie : rapport arithmétique ? Coïncidence d’harmoniques ? Rapport de la période à la basse ? Sentiment culturel ?</a:t>
            </a:r>
          </a:p>
          <a:p>
            <a:pPr algn="l">
              <a:buFontTx/>
              <a:buChar char="-"/>
            </a:pPr>
            <a:r>
              <a:rPr lang="fr-FR" sz="3500" b="1" dirty="0" smtClean="0">
                <a:solidFill>
                  <a:schemeClr val="bg2">
                    <a:lumMod val="90000"/>
                  </a:schemeClr>
                </a:solidFill>
              </a:rPr>
              <a:t>La quinte </a:t>
            </a:r>
            <a:r>
              <a:rPr lang="fr-FR" sz="3500" dirty="0" smtClean="0">
                <a:solidFill>
                  <a:schemeClr val="bg2">
                    <a:lumMod val="90000"/>
                  </a:schemeClr>
                </a:solidFill>
              </a:rPr>
              <a:t>comme intervalle de référence?</a:t>
            </a:r>
          </a:p>
          <a:p>
            <a:pPr algn="l"/>
            <a:endParaRPr lang="fr-FR" sz="2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Harmonie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150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 lnSpcReduction="10000"/>
          </a:bodyPr>
          <a:lstStyle/>
          <a:p>
            <a:r>
              <a:rPr lang="fr-FR" sz="5000" b="1" dirty="0" smtClean="0">
                <a:solidFill>
                  <a:schemeClr val="bg1">
                    <a:lumMod val="85000"/>
                  </a:schemeClr>
                </a:solidFill>
              </a:rPr>
              <a:t>Tensions et détentes : 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La musique occidentale : le plaisir de l’harmonie. 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(Mathématiciens responsables?)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Construction historique de l’harmonie, assimilation et enrichissement.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Contraintes attendues : 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maximiser  pluralité, résonnance et recoupements d’intervalles.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La tierce et l’accord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Harmonie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9144000" cy="535785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fr-FR" sz="5400" b="1" dirty="0" smtClean="0">
                <a:solidFill>
                  <a:schemeClr val="bg1">
                    <a:lumMod val="85000"/>
                  </a:schemeClr>
                </a:solidFill>
              </a:rPr>
              <a:t>Le problème  des intervalles</a:t>
            </a:r>
          </a:p>
          <a:p>
            <a:pPr algn="l"/>
            <a:r>
              <a:rPr lang="fr-FR" sz="2000" b="1" dirty="0" smtClean="0">
                <a:solidFill>
                  <a:schemeClr val="bg2">
                    <a:lumMod val="90000"/>
                  </a:schemeClr>
                </a:solidFill>
              </a:rPr>
              <a:t>Pour la quinte</a:t>
            </a:r>
          </a:p>
          <a:p>
            <a:pPr algn="l"/>
            <a:r>
              <a:rPr lang="fr-FR" sz="2000" b="1" dirty="0" smtClean="0">
                <a:solidFill>
                  <a:schemeClr val="bg2">
                    <a:lumMod val="90000"/>
                  </a:schemeClr>
                </a:solidFill>
              </a:rPr>
              <a:t>   2</a:t>
            </a:r>
            <a:r>
              <a:rPr lang="fr-FR" sz="2000" b="1" baseline="30000" dirty="0" smtClean="0">
                <a:solidFill>
                  <a:schemeClr val="bg2">
                    <a:lumMod val="90000"/>
                  </a:schemeClr>
                </a:solidFill>
              </a:rPr>
              <a:t>n </a:t>
            </a:r>
            <a:r>
              <a:rPr lang="fr-FR" sz="2000" b="1" dirty="0" smtClean="0">
                <a:solidFill>
                  <a:schemeClr val="bg2">
                    <a:lumMod val="90000"/>
                  </a:schemeClr>
                </a:solidFill>
              </a:rPr>
              <a:t> ≠ (3/2)</a:t>
            </a:r>
            <a:r>
              <a:rPr lang="fr-FR" sz="2000" b="1" baseline="30000" dirty="0" smtClean="0">
                <a:solidFill>
                  <a:schemeClr val="bg2">
                    <a:lumMod val="90000"/>
                  </a:schemeClr>
                </a:solidFill>
              </a:rPr>
              <a:t>m</a:t>
            </a:r>
            <a:endParaRPr lang="fr-FR" sz="4000" b="1" baseline="30000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1600" b="1" dirty="0" smtClean="0">
                <a:solidFill>
                  <a:schemeClr val="bg2">
                    <a:lumMod val="90000"/>
                  </a:schemeClr>
                </a:solidFill>
              </a:rPr>
              <a:t>Idem pour </a:t>
            </a:r>
          </a:p>
          <a:p>
            <a:pPr algn="l"/>
            <a:r>
              <a:rPr lang="fr-FR" sz="1600" b="1" dirty="0" smtClean="0">
                <a:solidFill>
                  <a:schemeClr val="bg2">
                    <a:lumMod val="90000"/>
                  </a:schemeClr>
                </a:solidFill>
              </a:rPr>
              <a:t>4/3 ,5/4, 6/5 …</a:t>
            </a:r>
          </a:p>
          <a:p>
            <a:pPr algn="l"/>
            <a:r>
              <a:rPr lang="fr-FR" sz="1500" b="1" u="sng" dirty="0" smtClean="0">
                <a:solidFill>
                  <a:schemeClr val="bg2">
                    <a:lumMod val="90000"/>
                  </a:schemeClr>
                </a:solidFill>
              </a:rPr>
              <a:t/>
            </a:r>
            <a:br>
              <a:rPr lang="fr-FR" sz="1500" b="1" u="sng" dirty="0" smtClean="0">
                <a:solidFill>
                  <a:schemeClr val="bg2">
                    <a:lumMod val="90000"/>
                  </a:schemeClr>
                </a:solidFill>
              </a:rPr>
            </a:br>
            <a:endParaRPr lang="fr-FR" sz="1500" b="1" u="sng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u="sng" dirty="0" smtClean="0">
                <a:solidFill>
                  <a:schemeClr val="bg2">
                    <a:lumMod val="90000"/>
                  </a:schemeClr>
                </a:solidFill>
              </a:rPr>
              <a:t>Recherche des solutions</a:t>
            </a: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: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Jeu restreint à certaines harmonies.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Acceptation d’un frottement « léger ».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Recherche (mathématique) des gammes résonantes : les tempéraments.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Harmonie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143116"/>
            <a:ext cx="7572396" cy="105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9001156" cy="5786478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fr-FR" sz="5400" b="1" dirty="0" smtClean="0">
                <a:solidFill>
                  <a:schemeClr val="bg1">
                    <a:lumMod val="85000"/>
                  </a:schemeClr>
                </a:solidFill>
              </a:rPr>
              <a:t>Les tempéraments          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de Zarlino</a:t>
            </a:r>
            <a:endParaRPr lang="fr-FR" sz="3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pPr algn="l">
              <a:spcBef>
                <a:spcPts val="0"/>
              </a:spcBef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Gamme juste </a:t>
            </a:r>
            <a:r>
              <a:rPr lang="fr-FR" sz="2000" b="1" dirty="0" smtClean="0">
                <a:solidFill>
                  <a:schemeClr val="bg2">
                    <a:lumMod val="90000"/>
                  </a:schemeClr>
                </a:solidFill>
              </a:rPr>
              <a:t>(ou gamme du physicien)</a:t>
            </a: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fr-FR" sz="3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fr-FR" sz="3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fr-FR" sz="3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fr-FR" sz="3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fr-FR" sz="3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fr-FR" sz="3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endParaRPr lang="fr-FR" sz="2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Problème harmonique rien que pour tierce-quinte.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Harmonie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14697"/>
            <a:ext cx="5286380" cy="3648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071678"/>
            <a:ext cx="1747565" cy="4190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fficher l'image d'orig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924424"/>
            <a:ext cx="2562225" cy="1933576"/>
          </a:xfrm>
          <a:prstGeom prst="rect">
            <a:avLst/>
          </a:prstGeom>
          <a:noFill/>
        </p:spPr>
      </p:pic>
      <p:pic>
        <p:nvPicPr>
          <p:cNvPr id="18" name="Image 17" descr="Cymba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5355" y="0"/>
            <a:ext cx="2538645" cy="3357562"/>
          </a:xfrm>
          <a:prstGeom prst="rect">
            <a:avLst/>
          </a:prstGeom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89297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Frapper plaques, tubes  et résonateurs vibrants</a:t>
            </a:r>
          </a:p>
        </p:txBody>
      </p:sp>
      <p:pic>
        <p:nvPicPr>
          <p:cNvPr id="19" name="Image 18" descr="Cajo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20950">
            <a:off x="124017" y="2799325"/>
            <a:ext cx="2064970" cy="2657526"/>
          </a:xfrm>
          <a:prstGeom prst="rect">
            <a:avLst/>
          </a:prstGeom>
        </p:spPr>
      </p:pic>
      <p:pic>
        <p:nvPicPr>
          <p:cNvPr id="20" name="Image 19" descr="bloc   deux ton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471252">
            <a:off x="6899124" y="4325124"/>
            <a:ext cx="2504419" cy="2416324"/>
          </a:xfrm>
          <a:prstGeom prst="rect">
            <a:avLst/>
          </a:prstGeom>
        </p:spPr>
      </p:pic>
      <p:pic>
        <p:nvPicPr>
          <p:cNvPr id="21" name="Image 20" descr="Gatham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198281">
            <a:off x="4136543" y="2645978"/>
            <a:ext cx="2644446" cy="2488453"/>
          </a:xfrm>
          <a:prstGeom prst="rect">
            <a:avLst/>
          </a:prstGeom>
        </p:spPr>
      </p:pic>
      <p:pic>
        <p:nvPicPr>
          <p:cNvPr id="22" name="Image 21" descr="woodblocks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14810" y="5527015"/>
            <a:ext cx="2752720" cy="133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 lnSpcReduction="10000"/>
          </a:bodyPr>
          <a:lstStyle/>
          <a:p>
            <a:pPr algn="l"/>
            <a:r>
              <a:rPr lang="fr-FR" sz="5400" b="1" dirty="0" smtClean="0">
                <a:solidFill>
                  <a:schemeClr val="bg1">
                    <a:lumMod val="85000"/>
                  </a:schemeClr>
                </a:solidFill>
              </a:rPr>
              <a:t>Les tempéraments</a:t>
            </a: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P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Privilégier la quinte </a:t>
            </a:r>
          </a:p>
          <a:p>
            <a:pPr algn="l">
              <a:spcBef>
                <a:spcPts val="0"/>
              </a:spcBef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(Pythagore)</a:t>
            </a:r>
          </a:p>
          <a:p>
            <a:pPr algn="l">
              <a:spcBef>
                <a:spcPts val="0"/>
              </a:spcBef>
            </a:pP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spcBef>
                <a:spcPts val="0"/>
              </a:spcBef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Compromis quinte-tierce</a:t>
            </a:r>
          </a:p>
          <a:p>
            <a:pPr algn="l">
              <a:spcBef>
                <a:spcPts val="0"/>
              </a:spcBef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(</a:t>
            </a:r>
            <a:r>
              <a:rPr lang="fr-FR" sz="4000" b="1" dirty="0" err="1" smtClean="0">
                <a:solidFill>
                  <a:schemeClr val="bg2">
                    <a:lumMod val="90000"/>
                  </a:schemeClr>
                </a:solidFill>
              </a:rPr>
              <a:t>mésotonique</a:t>
            </a: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 4 ou 6)</a:t>
            </a: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Harmonie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71678"/>
            <a:ext cx="87439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892122"/>
            <a:ext cx="3071802" cy="2965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fr-FR" sz="5400" b="1" dirty="0" smtClean="0">
                <a:solidFill>
                  <a:schemeClr val="bg1">
                    <a:lumMod val="85000"/>
                  </a:schemeClr>
                </a:solidFill>
              </a:rPr>
              <a:t>Les tempéraments</a:t>
            </a:r>
          </a:p>
          <a:p>
            <a:pPr algn="l">
              <a:buFont typeface="Wingdings"/>
              <a:buChar char="Ø"/>
            </a:pP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La gamme enharmonique :</a:t>
            </a: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    Demi-ton égaux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-un compromis d’allure mathématique</a:t>
            </a: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 au « battement » raisonnable. </a:t>
            </a:r>
            <a:b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</a:b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-La puissance de la transposition, intervalle invariant par changement de base.</a:t>
            </a:r>
          </a:p>
          <a:p>
            <a:pPr algn="r"/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	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Harmonie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357430"/>
            <a:ext cx="2957488" cy="56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/>
          </a:bodyPr>
          <a:lstStyle/>
          <a:p>
            <a:pPr algn="l"/>
            <a:r>
              <a:rPr lang="fr-FR" sz="5400" b="1" dirty="0" smtClean="0">
                <a:solidFill>
                  <a:schemeClr val="bg1">
                    <a:lumMod val="85000"/>
                  </a:schemeClr>
                </a:solidFill>
              </a:rPr>
              <a:t>Les tempéraments    </a:t>
            </a:r>
            <a:r>
              <a:rPr lang="fr-FR" sz="2000" b="1" dirty="0" smtClean="0">
                <a:solidFill>
                  <a:schemeClr val="bg2">
                    <a:lumMod val="90000"/>
                  </a:schemeClr>
                </a:solidFill>
              </a:rPr>
              <a:t>(écoute accord+Musique)</a:t>
            </a:r>
          </a:p>
          <a:p>
            <a:pPr algn="l"/>
            <a:r>
              <a:rPr lang="fr-FR" sz="2000" b="1" dirty="0" smtClean="0">
                <a:solidFill>
                  <a:schemeClr val="bg2">
                    <a:lumMod val="90000"/>
                  </a:schemeClr>
                </a:solidFill>
              </a:rPr>
              <a:t>.</a:t>
            </a: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Harmonie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243" y="2071678"/>
            <a:ext cx="7296442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85860"/>
            <a:ext cx="8858312" cy="5357850"/>
          </a:xfrm>
        </p:spPr>
        <p:txBody>
          <a:bodyPr>
            <a:norm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La musique a-t-elle une mesure logique?</a:t>
            </a:r>
          </a:p>
          <a:p>
            <a:pPr algn="l"/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Démonstrations mathématiques de la musique tonale </a:t>
            </a:r>
            <a:b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fr-FR" sz="2500" b="1" dirty="0" smtClean="0">
                <a:solidFill>
                  <a:schemeClr val="bg2">
                    <a:lumMod val="90000"/>
                  </a:schemeClr>
                </a:solidFill>
              </a:rPr>
              <a:t>(Pythagore, Euler, Mersenne, D’Alembert, </a:t>
            </a:r>
            <a:r>
              <a:rPr lang="fr-FR" sz="2500" b="1" dirty="0" err="1" smtClean="0">
                <a:solidFill>
                  <a:schemeClr val="bg2">
                    <a:lumMod val="90000"/>
                  </a:schemeClr>
                </a:solidFill>
              </a:rPr>
              <a:t>Broué</a:t>
            </a:r>
            <a:r>
              <a:rPr lang="fr-FR" sz="2500" b="1" dirty="0" smtClean="0">
                <a:solidFill>
                  <a:schemeClr val="bg2">
                    <a:lumMod val="90000"/>
                  </a:schemeClr>
                </a:solidFill>
              </a:rPr>
              <a:t>, ….)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/>
            </a:r>
            <a:b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fr-FR" sz="1500" b="1" dirty="0" smtClean="0">
                <a:solidFill>
                  <a:schemeClr val="bg2">
                    <a:lumMod val="90000"/>
                  </a:schemeClr>
                </a:solidFill>
              </a:rPr>
              <a:t/>
            </a:r>
            <a:br>
              <a:rPr lang="fr-FR" sz="15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&gt; des cadres questionnables , rationnellement intéressants, phénoménologiquement discutables.</a:t>
            </a:r>
          </a:p>
          <a:p>
            <a:pPr algn="l"/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(</a:t>
            </a:r>
            <a:r>
              <a:rPr lang="fr-FR" sz="3000" b="1" dirty="0" err="1" smtClean="0">
                <a:solidFill>
                  <a:schemeClr val="bg2">
                    <a:lumMod val="90000"/>
                  </a:schemeClr>
                </a:solidFill>
              </a:rPr>
              <a:t>Quotienter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 par l’octave, quel et combien d’intervalles considérés (</a:t>
            </a:r>
            <a:r>
              <a:rPr lang="fr-FR" sz="3000" b="1" dirty="0" err="1" smtClean="0">
                <a:solidFill>
                  <a:schemeClr val="bg2">
                    <a:lumMod val="90000"/>
                  </a:schemeClr>
                </a:solidFill>
              </a:rPr>
              <a:t>quinte,tierce</a:t>
            </a: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,+), voisinage de transposition à 6 notes. Ensemble tonal indifférent des harmonies,…)</a:t>
            </a:r>
            <a:b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fr-FR" sz="3000" b="1" dirty="0" smtClean="0">
                <a:solidFill>
                  <a:schemeClr val="bg2">
                    <a:lumMod val="90000"/>
                  </a:schemeClr>
                </a:solidFill>
              </a:rPr>
              <a:t>&gt;la gamme mineure montre la culture.</a:t>
            </a:r>
          </a:p>
          <a:p>
            <a:endParaRPr lang="fr-FR" sz="5000" b="1" dirty="0" smtClean="0">
              <a:solidFill>
                <a:schemeClr val="bg1">
                  <a:lumMod val="8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Harmonie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1214422"/>
            <a:ext cx="8858312" cy="5643578"/>
          </a:xfrm>
        </p:spPr>
        <p:txBody>
          <a:bodyPr>
            <a:normAutofit fontScale="92500" lnSpcReduction="20000"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Une conclusion</a:t>
            </a:r>
          </a:p>
          <a:p>
            <a:pPr algn="l"/>
            <a:r>
              <a:rPr lang="fr-FR" sz="4000" dirty="0" smtClean="0">
                <a:solidFill>
                  <a:schemeClr val="bg2">
                    <a:lumMod val="90000"/>
                  </a:schemeClr>
                </a:solidFill>
              </a:rPr>
              <a:t>Les mathématiques de la musique sont, comme en d’autres occasions, une structure  « simple » qui approxime un réel riche. </a:t>
            </a:r>
          </a:p>
          <a:p>
            <a:pPr algn="l"/>
            <a:r>
              <a:rPr lang="fr-FR" sz="4000" dirty="0" smtClean="0">
                <a:solidFill>
                  <a:schemeClr val="bg2">
                    <a:lumMod val="90000"/>
                  </a:schemeClr>
                </a:solidFill>
              </a:rPr>
              <a:t>Elles trouvent une autre limite dans l’« </a:t>
            </a: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écoute » cérébrale </a:t>
            </a:r>
            <a:r>
              <a:rPr lang="fr-FR" sz="4000" dirty="0" smtClean="0">
                <a:solidFill>
                  <a:schemeClr val="bg2">
                    <a:lumMod val="90000"/>
                  </a:schemeClr>
                </a:solidFill>
              </a:rPr>
              <a:t>complexe et singulière.  </a:t>
            </a:r>
          </a:p>
          <a:p>
            <a:pPr algn="l"/>
            <a:r>
              <a:rPr lang="fr-FR" sz="4000" dirty="0" smtClean="0">
                <a:solidFill>
                  <a:schemeClr val="bg2">
                    <a:lumMod val="90000"/>
                  </a:schemeClr>
                </a:solidFill>
              </a:rPr>
              <a:t>Une autre encore face à une certaine autonomie de la </a:t>
            </a:r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culture historique</a:t>
            </a:r>
            <a:r>
              <a:rPr lang="fr-FR" sz="4000" dirty="0" smtClean="0">
                <a:solidFill>
                  <a:schemeClr val="bg2">
                    <a:lumMod val="90000"/>
                  </a:schemeClr>
                </a:solidFill>
              </a:rPr>
              <a:t>; un chemin auto-catalytique parmi de nombreuses contraintes.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 descr="bâton de pui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536414">
            <a:off x="6439403" y="538311"/>
            <a:ext cx="3631854" cy="3941772"/>
          </a:xfrm>
          <a:prstGeom prst="rect">
            <a:avLst/>
          </a:prstGeom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778674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Bouger pour entrechoquer</a:t>
            </a:r>
          </a:p>
        </p:txBody>
      </p:sp>
      <p:pic>
        <p:nvPicPr>
          <p:cNvPr id="25" name="Image 24" descr="tambour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558331">
            <a:off x="4813680" y="2827185"/>
            <a:ext cx="3008124" cy="1669104"/>
          </a:xfrm>
          <a:prstGeom prst="rect">
            <a:avLst/>
          </a:prstGeom>
        </p:spPr>
      </p:pic>
      <p:pic>
        <p:nvPicPr>
          <p:cNvPr id="26" name="Image 25" descr="tambour hoche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598590">
            <a:off x="1088327" y="3280832"/>
            <a:ext cx="4677880" cy="2408242"/>
          </a:xfrm>
          <a:prstGeom prst="rect">
            <a:avLst/>
          </a:prstGeom>
        </p:spPr>
      </p:pic>
      <p:pic>
        <p:nvPicPr>
          <p:cNvPr id="24" name="Image 23" descr="Maracas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249485">
            <a:off x="15760" y="4078124"/>
            <a:ext cx="2970777" cy="2468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guita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358558">
            <a:off x="4291198" y="1154615"/>
            <a:ext cx="5119346" cy="2225016"/>
          </a:xfrm>
          <a:prstGeom prst="rect">
            <a:avLst/>
          </a:prstGeom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778674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Pincer</a:t>
            </a:r>
          </a:p>
        </p:txBody>
      </p:sp>
      <p:pic>
        <p:nvPicPr>
          <p:cNvPr id="10" name="Image 9" descr="Crécel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2147">
            <a:off x="1308957" y="2236243"/>
            <a:ext cx="3772724" cy="2674222"/>
          </a:xfrm>
          <a:prstGeom prst="rect">
            <a:avLst/>
          </a:prstGeom>
        </p:spPr>
      </p:pic>
      <p:pic>
        <p:nvPicPr>
          <p:cNvPr id="11" name="Image 10" descr="guimbard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57628"/>
            <a:ext cx="2941046" cy="2862268"/>
          </a:xfrm>
          <a:prstGeom prst="rect">
            <a:avLst/>
          </a:prstGeom>
        </p:spPr>
      </p:pic>
      <p:pic>
        <p:nvPicPr>
          <p:cNvPr id="12" name="Image 11" descr="mbir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91443">
            <a:off x="5729169" y="3729546"/>
            <a:ext cx="3776119" cy="298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142844" y="2143116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282" y="1142984"/>
            <a:ext cx="778674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Frotter</a:t>
            </a:r>
          </a:p>
        </p:txBody>
      </p:sp>
      <p:pic>
        <p:nvPicPr>
          <p:cNvPr id="15" name="Image 14" descr="Guir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061632">
            <a:off x="6170625" y="3843047"/>
            <a:ext cx="4108811" cy="1767311"/>
          </a:xfrm>
          <a:prstGeom prst="rect">
            <a:avLst/>
          </a:prstGeom>
        </p:spPr>
      </p:pic>
      <p:pic>
        <p:nvPicPr>
          <p:cNvPr id="16" name="Image 15" descr="monocorde à clavi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71678"/>
            <a:ext cx="4504829" cy="3571876"/>
          </a:xfrm>
          <a:prstGeom prst="rect">
            <a:avLst/>
          </a:prstGeom>
        </p:spPr>
      </p:pic>
      <p:pic>
        <p:nvPicPr>
          <p:cNvPr id="14" name="Image 13" descr="violo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113454">
            <a:off x="3959982" y="1735175"/>
            <a:ext cx="5294414" cy="2172797"/>
          </a:xfrm>
          <a:prstGeom prst="rect">
            <a:avLst/>
          </a:prstGeom>
        </p:spPr>
      </p:pic>
      <p:pic>
        <p:nvPicPr>
          <p:cNvPr id="18" name="Picture 2" descr="Afficher l'image d'origin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643446"/>
            <a:ext cx="2934555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Flute traversie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5643578"/>
            <a:ext cx="5214942" cy="1405989"/>
          </a:xfrm>
          <a:prstGeom prst="rect">
            <a:avLst/>
          </a:prstGeom>
        </p:spPr>
      </p:pic>
      <p:pic>
        <p:nvPicPr>
          <p:cNvPr id="10" name="Image 9" descr="flute de Pa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9" y="0"/>
            <a:ext cx="3786182" cy="2885122"/>
          </a:xfrm>
          <a:prstGeom prst="rect">
            <a:avLst/>
          </a:prstGeom>
        </p:spPr>
      </p:pic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>
          <a:xfrm>
            <a:off x="0" y="2214554"/>
            <a:ext cx="8858312" cy="4500594"/>
          </a:xfrm>
        </p:spPr>
        <p:txBody>
          <a:bodyPr>
            <a:normAutofit/>
          </a:bodyPr>
          <a:lstStyle/>
          <a:p>
            <a:pPr algn="l"/>
            <a:endParaRPr lang="fr-FR" sz="4000" b="1" dirty="0" smtClean="0">
              <a:solidFill>
                <a:schemeClr val="bg2">
                  <a:lumMod val="90000"/>
                </a:schemeClr>
              </a:solidFill>
            </a:endParaRPr>
          </a:p>
          <a:p>
            <a:pPr algn="l">
              <a:buFontTx/>
              <a:buChar char="-"/>
            </a:pPr>
            <a:endParaRPr lang="fr-FR" sz="4000" b="1" dirty="0" smtClean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  <a:p>
            <a:endParaRPr lang="fr-FR" sz="4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2844" y="71414"/>
            <a:ext cx="34051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Acoustique</a:t>
            </a:r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23010" y="455238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b="1" dirty="0" smtClean="0">
                <a:solidFill>
                  <a:schemeClr val="bg2">
                    <a:lumMod val="90000"/>
                  </a:schemeClr>
                </a:solidFill>
              </a:rPr>
              <a:t>Instruments</a:t>
            </a:r>
          </a:p>
        </p:txBody>
      </p:sp>
      <p:pic>
        <p:nvPicPr>
          <p:cNvPr id="9" name="Image 8" descr="orgu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928802"/>
            <a:ext cx="4071966" cy="3496031"/>
          </a:xfrm>
          <a:prstGeom prst="rect">
            <a:avLst/>
          </a:prstGeom>
        </p:spPr>
      </p:pic>
      <p:pic>
        <p:nvPicPr>
          <p:cNvPr id="13" name="Image 12" descr="flute a be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34620">
            <a:off x="5040966" y="2459156"/>
            <a:ext cx="5060692" cy="2665418"/>
          </a:xfrm>
          <a:prstGeom prst="rect">
            <a:avLst/>
          </a:prstGeom>
        </p:spPr>
      </p:pic>
      <p:pic>
        <p:nvPicPr>
          <p:cNvPr id="12" name="Image 11" descr="sifflet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70994">
            <a:off x="5671601" y="4169087"/>
            <a:ext cx="1721956" cy="147795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214282" y="1142984"/>
            <a:ext cx="592935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0" b="1" i="1" dirty="0" smtClean="0"/>
              <a:t>Souffler sur un biseau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3240</TotalTime>
  <Words>642</Words>
  <Application>Microsoft Office PowerPoint</Application>
  <PresentationFormat>Affichage à l'écran (4:3)</PresentationFormat>
  <Paragraphs>435</Paragraphs>
  <Slides>54</Slides>
  <Notes>0</Notes>
  <HiddenSlides>0</HiddenSlides>
  <MMClips>6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54</vt:i4>
      </vt:variant>
    </vt:vector>
  </HeadingPairs>
  <TitlesOfParts>
    <vt:vector size="55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Diapositive 44</vt:lpstr>
      <vt:lpstr>Diapositive 45</vt:lpstr>
      <vt:lpstr>Diapositive 46</vt:lpstr>
      <vt:lpstr>Diapositive 47</vt:lpstr>
      <vt:lpstr>Diapositive 48</vt:lpstr>
      <vt:lpstr>Diapositive 49</vt:lpstr>
      <vt:lpstr>Diapositive 50</vt:lpstr>
      <vt:lpstr>Diapositive 51</vt:lpstr>
      <vt:lpstr>Diapositive 52</vt:lpstr>
      <vt:lpstr>Diapositive 53</vt:lpstr>
      <vt:lpstr>Diapositive 54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ok</dc:creator>
  <cp:lastModifiedBy>Bureau</cp:lastModifiedBy>
  <cp:revision>383</cp:revision>
  <dcterms:created xsi:type="dcterms:W3CDTF">2016-03-07T20:35:38Z</dcterms:created>
  <dcterms:modified xsi:type="dcterms:W3CDTF">2016-12-21T23:58:25Z</dcterms:modified>
</cp:coreProperties>
</file>