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9" r:id="rId4"/>
    <p:sldId id="271" r:id="rId5"/>
    <p:sldId id="272" r:id="rId6"/>
    <p:sldId id="261" r:id="rId7"/>
    <p:sldId id="277" r:id="rId8"/>
    <p:sldId id="274" r:id="rId9"/>
    <p:sldId id="275" r:id="rId10"/>
    <p:sldId id="262" r:id="rId11"/>
    <p:sldId id="264" r:id="rId12"/>
    <p:sldId id="27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r-FR"/>
              <a:t>Modifiez le style du titre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r-FR"/>
              <a:t>Modifiez le style du titre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r-FR"/>
              <a:t>Modifiez le style du titre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r-FR"/>
              <a:t>Modifiez le style du titre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r-FR"/>
              <a:t>Modifiez le style du titre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6/22/2017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listes.univ-fcomte.fr/sympa/d_read/irem-animateurs/maths_et_phil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niv-irem.fr/spip.php?rubrique15" TargetMode="External"/><Relationship Id="rId2" Type="http://schemas.openxmlformats.org/officeDocument/2006/relationships/hyperlink" Target="http://listes.univ-fcomte.fr/sympa/d_read/irem-animateurs/maths_et_philo/Pr%c3%a9sentation%20groupe%20travail/" TargetMode="External"/><Relationship Id="rId1" Type="http://schemas.openxmlformats.org/officeDocument/2006/relationships/slideLayout" Target="../slideLayouts/slideLayout2.xml"/><Relationship Id="rId5" Type="http://schemas.openxmlformats.org/officeDocument/2006/relationships/hyperlink" Target="http://www.univ-irem.fr/spip.php?rubrique430" TargetMode="External"/><Relationship Id="rId4" Type="http://schemas.openxmlformats.org/officeDocument/2006/relationships/hyperlink" Target="http://www.univ-irem.fr/spip.php?article1346"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philippe.leborgne@univ-fcomte.fr" TargetMode="External"/><Relationship Id="rId2" Type="http://schemas.openxmlformats.org/officeDocument/2006/relationships/hyperlink" Target="mailto:arnaud.simard@univ-fcomte.fr" TargetMode="External"/><Relationship Id="rId1" Type="http://schemas.openxmlformats.org/officeDocument/2006/relationships/slideLayout" Target="../slideLayouts/slideLayout2.xml"/><Relationship Id="rId5" Type="http://schemas.openxmlformats.org/officeDocument/2006/relationships/hyperlink" Target="http://epiphymaths.univ-fcomte.fr/algebre/" TargetMode="External"/><Relationship Id="rId4" Type="http://schemas.openxmlformats.org/officeDocument/2006/relationships/hyperlink" Target="http://lmb.univ-fcomte.fr/stefan-neuwirth"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epiphymaths.univ-fcomte.fr/musique&amp;math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IREM de Franche-Comté</a:t>
            </a:r>
          </a:p>
        </p:txBody>
      </p:sp>
      <p:sp>
        <p:nvSpPr>
          <p:cNvPr id="3" name="Sous-titre 2"/>
          <p:cNvSpPr>
            <a:spLocks noGrp="1"/>
          </p:cNvSpPr>
          <p:nvPr>
            <p:ph type="subTitle" idx="1"/>
          </p:nvPr>
        </p:nvSpPr>
        <p:spPr/>
        <p:txBody>
          <a:bodyPr/>
          <a:lstStyle/>
          <a:p>
            <a:r>
              <a:rPr lang="fr-FR" dirty="0"/>
              <a:t>Groupe de travail « Mathématiques et Philosophie »</a:t>
            </a:r>
          </a:p>
          <a:p>
            <a:endParaRPr lang="fr-FR" dirty="0"/>
          </a:p>
        </p:txBody>
      </p:sp>
    </p:spTree>
    <p:extLst>
      <p:ext uri="{BB962C8B-B14F-4D97-AF65-F5344CB8AC3E}">
        <p14:creationId xmlns:p14="http://schemas.microsoft.com/office/powerpoint/2010/main" val="1292726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5. Articles en préparation</a:t>
            </a:r>
          </a:p>
        </p:txBody>
      </p:sp>
      <p:sp>
        <p:nvSpPr>
          <p:cNvPr id="3" name="Espace réservé du contenu 2"/>
          <p:cNvSpPr>
            <a:spLocks noGrp="1"/>
          </p:cNvSpPr>
          <p:nvPr>
            <p:ph idx="1"/>
          </p:nvPr>
        </p:nvSpPr>
        <p:spPr/>
        <p:txBody>
          <a:bodyPr/>
          <a:lstStyle/>
          <a:p>
            <a:r>
              <a:rPr lang="fr-FR" dirty="0"/>
              <a:t>Joël GARNIER (enseignant de philosophie, Poligny, 39)</a:t>
            </a:r>
          </a:p>
          <a:p>
            <a:pPr marL="0" indent="0">
              <a:buNone/>
            </a:pPr>
            <a:r>
              <a:rPr lang="fr-FR" i="1" dirty="0"/>
              <a:t>		</a:t>
            </a:r>
            <a:r>
              <a:rPr lang="fr-FR" b="1" i="1" dirty="0"/>
              <a:t>« L’infiniment différent »</a:t>
            </a:r>
          </a:p>
          <a:p>
            <a:r>
              <a:rPr lang="fr-FR" dirty="0"/>
              <a:t>Sylvain MONTURET (enseignant de philosophie, Dole, 39)</a:t>
            </a:r>
          </a:p>
          <a:p>
            <a:pPr marL="0" indent="0">
              <a:buNone/>
            </a:pPr>
            <a:r>
              <a:rPr lang="fr-FR" i="1" dirty="0"/>
              <a:t>		</a:t>
            </a:r>
            <a:r>
              <a:rPr lang="fr-FR" b="1" i="1" dirty="0"/>
              <a:t>« Le rôle de l’intuition dans le raisonnement par récurrence »</a:t>
            </a:r>
          </a:p>
        </p:txBody>
      </p:sp>
    </p:spTree>
    <p:extLst>
      <p:ext uri="{BB962C8B-B14F-4D97-AF65-F5344CB8AC3E}">
        <p14:creationId xmlns:p14="http://schemas.microsoft.com/office/powerpoint/2010/main" val="253213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6. Ressources en ligne</a:t>
            </a:r>
          </a:p>
        </p:txBody>
      </p:sp>
      <p:sp>
        <p:nvSpPr>
          <p:cNvPr id="3" name="Espace réservé du contenu 2"/>
          <p:cNvSpPr>
            <a:spLocks noGrp="1"/>
          </p:cNvSpPr>
          <p:nvPr>
            <p:ph idx="1"/>
          </p:nvPr>
        </p:nvSpPr>
        <p:spPr>
          <a:xfrm>
            <a:off x="2173287" y="2438399"/>
            <a:ext cx="10018713" cy="4038601"/>
          </a:xfrm>
        </p:spPr>
        <p:txBody>
          <a:bodyPr>
            <a:normAutofit fontScale="92500" lnSpcReduction="20000"/>
          </a:bodyPr>
          <a:lstStyle/>
          <a:p>
            <a:r>
              <a:rPr lang="fr-FR" dirty="0"/>
              <a:t>Dossiers sur une </a:t>
            </a:r>
            <a:r>
              <a:rPr lang="fr-FR" dirty="0">
                <a:hlinkClick r:id="rId2"/>
              </a:rPr>
              <a:t>Page du serveur de l’Université de Franche-Comté </a:t>
            </a:r>
            <a:endParaRPr lang="fr-FR" dirty="0"/>
          </a:p>
          <a:p>
            <a:pPr lvl="1"/>
            <a:r>
              <a:rPr lang="fr-FR" sz="2400" b="1" dirty="0"/>
              <a:t>Documents utilisés par le groupe sur le thème de l’année </a:t>
            </a:r>
            <a:r>
              <a:rPr lang="fr-FR" sz="2400" i="1" dirty="0"/>
              <a:t>(Phénomène et Objet) – 2016-2017</a:t>
            </a:r>
          </a:p>
          <a:p>
            <a:pPr lvl="1"/>
            <a:r>
              <a:rPr lang="fr-FR" sz="2400" b="1" dirty="0"/>
              <a:t>Stage PAF 2017 </a:t>
            </a:r>
            <a:r>
              <a:rPr lang="fr-FR" sz="2400" i="1" dirty="0"/>
              <a:t>(Mathématiques et musique – Phénomène et Objet)</a:t>
            </a:r>
          </a:p>
          <a:p>
            <a:pPr lvl="1"/>
            <a:r>
              <a:rPr lang="fr-FR" sz="2400" b="1" dirty="0"/>
              <a:t>Stages PAF 2015 </a:t>
            </a:r>
            <a:r>
              <a:rPr lang="fr-FR" sz="2400" i="1" dirty="0"/>
              <a:t>(l’infini, la récurrence), et 2016 (Mesure et Démesure)</a:t>
            </a:r>
          </a:p>
          <a:p>
            <a:pPr lvl="1"/>
            <a:r>
              <a:rPr lang="fr-FR" sz="2400" b="1" dirty="0"/>
              <a:t>Stages sur la logique d’Aristote </a:t>
            </a:r>
            <a:r>
              <a:rPr lang="fr-FR" sz="2400" i="1" dirty="0"/>
              <a:t>(2008 à 2010)</a:t>
            </a:r>
          </a:p>
          <a:p>
            <a:pPr lvl="1"/>
            <a:r>
              <a:rPr lang="fr-FR" sz="2400" b="1" dirty="0"/>
              <a:t>Diffusion des mathématiques </a:t>
            </a:r>
            <a:r>
              <a:rPr lang="fr-FR" sz="2400" i="1" dirty="0"/>
              <a:t>(Conférence sur d’Alembert, P. Gérard &amp; Interventions de B. Andréianov)</a:t>
            </a:r>
          </a:p>
          <a:p>
            <a:pPr lvl="1"/>
            <a:r>
              <a:rPr lang="fr-FR" sz="2400" b="1" dirty="0"/>
              <a:t>Projets d’articles</a:t>
            </a:r>
          </a:p>
          <a:p>
            <a:pPr lvl="1"/>
            <a:r>
              <a:rPr lang="fr-FR" sz="2400" b="1" dirty="0"/>
              <a:t>Présentations &amp; Rapport d’activité de notre Groupe de travail</a:t>
            </a:r>
          </a:p>
        </p:txBody>
      </p:sp>
    </p:spTree>
    <p:extLst>
      <p:ext uri="{BB962C8B-B14F-4D97-AF65-F5344CB8AC3E}">
        <p14:creationId xmlns:p14="http://schemas.microsoft.com/office/powerpoint/2010/main" val="1413663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5F5C8B-1E2C-4A7F-8BB1-C6B797F04425}"/>
              </a:ext>
            </a:extLst>
          </p:cNvPr>
          <p:cNvSpPr>
            <a:spLocks noGrp="1"/>
          </p:cNvSpPr>
          <p:nvPr>
            <p:ph type="title"/>
          </p:nvPr>
        </p:nvSpPr>
        <p:spPr/>
        <p:txBody>
          <a:bodyPr/>
          <a:lstStyle/>
          <a:p>
            <a:r>
              <a:rPr lang="fr-FR" dirty="0"/>
              <a:t>7. Projets 2017-2018</a:t>
            </a:r>
          </a:p>
        </p:txBody>
      </p:sp>
      <p:sp>
        <p:nvSpPr>
          <p:cNvPr id="3" name="Espace réservé du contenu 2">
            <a:extLst>
              <a:ext uri="{FF2B5EF4-FFF2-40B4-BE49-F238E27FC236}">
                <a16:creationId xmlns:a16="http://schemas.microsoft.com/office/drawing/2014/main" id="{77D150DC-8523-471D-A0DF-8938E08E0E88}"/>
              </a:ext>
            </a:extLst>
          </p:cNvPr>
          <p:cNvSpPr>
            <a:spLocks noGrp="1"/>
          </p:cNvSpPr>
          <p:nvPr>
            <p:ph idx="1"/>
          </p:nvPr>
        </p:nvSpPr>
        <p:spPr/>
        <p:txBody>
          <a:bodyPr/>
          <a:lstStyle/>
          <a:p>
            <a:pPr marL="457200" lvl="0" indent="-457200">
              <a:buFont typeface="+mj-lt"/>
              <a:buAutoNum type="arabicPeriod"/>
            </a:pPr>
            <a:r>
              <a:rPr lang="fr-FR" i="1" dirty="0"/>
              <a:t>Stage inscrit au PAF 2017-2018, de deux jours, en avril 2018 sur le thème suivant : </a:t>
            </a:r>
            <a:r>
              <a:rPr lang="fr-FR" dirty="0"/>
              <a:t>«</a:t>
            </a:r>
            <a:r>
              <a:rPr lang="fr-FR" b="1" dirty="0"/>
              <a:t> LE MODELE ET LE REEL », en mathématiques, physique et philosophie.</a:t>
            </a:r>
          </a:p>
          <a:p>
            <a:pPr marL="457200" lvl="0" indent="-457200">
              <a:buFont typeface="+mj-lt"/>
              <a:buAutoNum type="arabicPeriod"/>
            </a:pPr>
            <a:r>
              <a:rPr lang="fr-FR" i="1" dirty="0"/>
              <a:t>Interventions en classe de Baccalauréat Professionnel au Lycée Duhamel, Dole : </a:t>
            </a:r>
            <a:r>
              <a:rPr lang="fr-FR" dirty="0"/>
              <a:t>Cours interdisciplinaire de philosophie et de mathématiques sur le thème de l'infini (Sylvain Monturet, Line Ménecier).</a:t>
            </a:r>
          </a:p>
          <a:p>
            <a:pPr marL="457200" lvl="0" indent="-457200">
              <a:buFont typeface="+mj-lt"/>
              <a:buAutoNum type="arabicPeriod"/>
            </a:pPr>
            <a:endParaRPr lang="fr-FR" dirty="0"/>
          </a:p>
          <a:p>
            <a:endParaRPr lang="fr-FR" dirty="0"/>
          </a:p>
        </p:txBody>
      </p:sp>
    </p:spTree>
    <p:extLst>
      <p:ext uri="{BB962C8B-B14F-4D97-AF65-F5344CB8AC3E}">
        <p14:creationId xmlns:p14="http://schemas.microsoft.com/office/powerpoint/2010/main" val="143153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Composition actuelle et spécificité du groupe </a:t>
            </a:r>
          </a:p>
        </p:txBody>
      </p:sp>
      <p:sp>
        <p:nvSpPr>
          <p:cNvPr id="3" name="Espace réservé du contenu 2"/>
          <p:cNvSpPr>
            <a:spLocks noGrp="1"/>
          </p:cNvSpPr>
          <p:nvPr>
            <p:ph idx="1"/>
          </p:nvPr>
        </p:nvSpPr>
        <p:spPr>
          <a:xfrm>
            <a:off x="1484310" y="2666999"/>
            <a:ext cx="10018713" cy="3892827"/>
          </a:xfrm>
        </p:spPr>
        <p:txBody>
          <a:bodyPr>
            <a:normAutofit fontScale="92500" lnSpcReduction="20000"/>
          </a:bodyPr>
          <a:lstStyle/>
          <a:p>
            <a:r>
              <a:rPr lang="fr-FR" dirty="0"/>
              <a:t>Line MENECIER (enseignante en mathématiques et sciences physiques au lycée Duhamel de Dole)</a:t>
            </a:r>
          </a:p>
          <a:p>
            <a:r>
              <a:rPr lang="fr-FR" dirty="0"/>
              <a:t>Joël GARNIER (enseignant en philosophie au Lycée Friant de Poligny) </a:t>
            </a:r>
          </a:p>
          <a:p>
            <a:r>
              <a:rPr lang="fr-FR" dirty="0"/>
              <a:t>Julia HENRIET (enseignante en mathématiques au lycée Pergaud de Besançon)</a:t>
            </a:r>
          </a:p>
          <a:p>
            <a:r>
              <a:rPr lang="fr-FR" dirty="0"/>
              <a:t>Michaël KLOPFENSTEIN (enseignant en mathématiques au Lycée Belin de Vesoul)</a:t>
            </a:r>
          </a:p>
          <a:p>
            <a:r>
              <a:rPr lang="fr-FR" dirty="0"/>
              <a:t>Philippe LE BORGNE (Directeur de l'IREM de Franche-Comté - Enseignant-chercheur en mathématiques à l'Université de Franche-Comté et à l'ESPE)</a:t>
            </a:r>
          </a:p>
          <a:p>
            <a:r>
              <a:rPr lang="fr-FR" b="1" dirty="0"/>
              <a:t>Sylvain MONTURET </a:t>
            </a:r>
            <a:r>
              <a:rPr lang="fr-FR" dirty="0"/>
              <a:t>(enseignant en philosophie au lycée Duhamel de Dole) </a:t>
            </a:r>
          </a:p>
          <a:p>
            <a:r>
              <a:rPr lang="fr-FR" dirty="0"/>
              <a:t>Stefan NEUWIRTH (enseignant-chercheur en mathématiques à l'Université de Franche-Comté)</a:t>
            </a:r>
          </a:p>
        </p:txBody>
      </p:sp>
    </p:spTree>
    <p:extLst>
      <p:ext uri="{BB962C8B-B14F-4D97-AF65-F5344CB8AC3E}">
        <p14:creationId xmlns:p14="http://schemas.microsoft.com/office/powerpoint/2010/main" val="311955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Thèmes de travail</a:t>
            </a:r>
          </a:p>
        </p:txBody>
      </p:sp>
      <p:sp>
        <p:nvSpPr>
          <p:cNvPr id="3" name="Espace réservé du contenu 2"/>
          <p:cNvSpPr>
            <a:spLocks noGrp="1"/>
          </p:cNvSpPr>
          <p:nvPr>
            <p:ph idx="1"/>
          </p:nvPr>
        </p:nvSpPr>
        <p:spPr>
          <a:xfrm>
            <a:off x="2067406" y="2216425"/>
            <a:ext cx="10018713" cy="4191001"/>
          </a:xfrm>
        </p:spPr>
        <p:txBody>
          <a:bodyPr>
            <a:normAutofit/>
          </a:bodyPr>
          <a:lstStyle/>
          <a:p>
            <a:r>
              <a:rPr lang="fr-FR" sz="2800" b="1" dirty="0"/>
              <a:t>2016-2017 - MATHÉMATIQUES ET MUSIQUE – DE L’OBJET AU PHÉNOMÈNE</a:t>
            </a:r>
          </a:p>
          <a:p>
            <a:pPr marL="0" indent="0" algn="just">
              <a:buNone/>
            </a:pPr>
            <a:r>
              <a:rPr lang="fr-FR" sz="2800" dirty="0"/>
              <a:t>		mathématiques, physique, philosophie et musique</a:t>
            </a:r>
          </a:p>
          <a:p>
            <a:r>
              <a:rPr lang="fr-FR" i="1" dirty="0"/>
              <a:t>2015-2016 - MESURE ET DÉMESURE </a:t>
            </a:r>
          </a:p>
          <a:p>
            <a:pPr marL="0" indent="0" algn="just">
              <a:buNone/>
            </a:pPr>
            <a:r>
              <a:rPr lang="fr-FR" dirty="0"/>
              <a:t>		mathématiques, physique, philosophie et musique</a:t>
            </a:r>
          </a:p>
          <a:p>
            <a:r>
              <a:rPr lang="fr-FR" i="1" dirty="0"/>
              <a:t>2013-2015 - LA RÉCURRENCE, L’INFINI </a:t>
            </a:r>
          </a:p>
          <a:p>
            <a:pPr marL="0" indent="0" algn="just">
              <a:buNone/>
            </a:pPr>
            <a:r>
              <a:rPr lang="fr-FR" dirty="0"/>
              <a:t>		mathématiques, physique, philosophie</a:t>
            </a:r>
          </a:p>
        </p:txBody>
      </p:sp>
    </p:spTree>
    <p:extLst>
      <p:ext uri="{BB962C8B-B14F-4D97-AF65-F5344CB8AC3E}">
        <p14:creationId xmlns:p14="http://schemas.microsoft.com/office/powerpoint/2010/main" val="2312676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1. Stages inscrits au PAF</a:t>
            </a:r>
          </a:p>
        </p:txBody>
      </p:sp>
      <p:sp>
        <p:nvSpPr>
          <p:cNvPr id="3" name="Espace réservé du contenu 2"/>
          <p:cNvSpPr>
            <a:spLocks noGrp="1"/>
          </p:cNvSpPr>
          <p:nvPr>
            <p:ph idx="1"/>
          </p:nvPr>
        </p:nvSpPr>
        <p:spPr>
          <a:xfrm>
            <a:off x="2040900" y="2524539"/>
            <a:ext cx="10018713" cy="4333461"/>
          </a:xfrm>
        </p:spPr>
        <p:txBody>
          <a:bodyPr>
            <a:normAutofit/>
          </a:bodyPr>
          <a:lstStyle/>
          <a:p>
            <a:r>
              <a:rPr lang="fr-FR" sz="2800" dirty="0"/>
              <a:t>30-31 Mars 2017 </a:t>
            </a:r>
            <a:r>
              <a:rPr lang="fr-FR" sz="2800" b="1" dirty="0"/>
              <a:t>- MATHÉMATIQUES ET MUSIQUE – DE L’OBJET AU PHÉNOMÈNE</a:t>
            </a:r>
          </a:p>
          <a:p>
            <a:pPr marL="0" indent="0">
              <a:buNone/>
            </a:pPr>
            <a:r>
              <a:rPr lang="fr-FR" sz="2800" dirty="0"/>
              <a:t>		mathématiques, physique, philosophie et musique</a:t>
            </a:r>
          </a:p>
          <a:p>
            <a:r>
              <a:rPr lang="fr-FR" i="1" dirty="0"/>
              <a:t>6-7 Avril 2016 - MESURE ET DÉMESURE </a:t>
            </a:r>
          </a:p>
          <a:p>
            <a:pPr marL="0" indent="0">
              <a:buNone/>
            </a:pPr>
            <a:r>
              <a:rPr lang="fr-FR" i="1" dirty="0"/>
              <a:t>		mathématiques, physique, philosophie et musique</a:t>
            </a:r>
          </a:p>
          <a:p>
            <a:r>
              <a:rPr lang="fr-FR" i="1" dirty="0"/>
              <a:t>10 Avril 2015 - LA RÉCURRENCE, L’INFINI </a:t>
            </a:r>
          </a:p>
          <a:p>
            <a:pPr marL="0" indent="0">
              <a:buNone/>
            </a:pPr>
            <a:r>
              <a:rPr lang="fr-FR" i="1" dirty="0"/>
              <a:t>		mathématiques, physique, philosophie</a:t>
            </a:r>
          </a:p>
        </p:txBody>
      </p:sp>
    </p:spTree>
    <p:extLst>
      <p:ext uri="{BB962C8B-B14F-4D97-AF65-F5344CB8AC3E}">
        <p14:creationId xmlns:p14="http://schemas.microsoft.com/office/powerpoint/2010/main" val="3413518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Thèmes du Stage 2017 </a:t>
            </a:r>
            <a:br>
              <a:rPr lang="fr-FR" dirty="0"/>
            </a:br>
            <a:r>
              <a:rPr lang="fr-FR" sz="2400" dirty="0"/>
              <a:t>« </a:t>
            </a:r>
            <a:r>
              <a:rPr lang="fr-FR" sz="2400" b="1" dirty="0"/>
              <a:t>MATHÉMATIQUES ET MUSIQUE -DE L’OBJET AU PHÉNOMÈNE</a:t>
            </a:r>
            <a:r>
              <a:rPr lang="fr-FR" sz="2400" dirty="0"/>
              <a:t> »</a:t>
            </a:r>
          </a:p>
        </p:txBody>
      </p:sp>
      <p:sp>
        <p:nvSpPr>
          <p:cNvPr id="3" name="Espace réservé du contenu 2"/>
          <p:cNvSpPr>
            <a:spLocks noGrp="1"/>
          </p:cNvSpPr>
          <p:nvPr>
            <p:ph idx="1"/>
          </p:nvPr>
        </p:nvSpPr>
        <p:spPr>
          <a:xfrm>
            <a:off x="2173287" y="2438399"/>
            <a:ext cx="10018713" cy="4015407"/>
          </a:xfrm>
        </p:spPr>
        <p:txBody>
          <a:bodyPr>
            <a:noAutofit/>
          </a:bodyPr>
          <a:lstStyle/>
          <a:p>
            <a:r>
              <a:rPr lang="fr-FR" i="1" dirty="0"/>
              <a:t>Le cogito cartésien : sujet et objet</a:t>
            </a:r>
            <a:endParaRPr lang="fr-FR" dirty="0"/>
          </a:p>
          <a:p>
            <a:r>
              <a:rPr lang="fr-FR" i="1" dirty="0"/>
              <a:t>De quel type d'objets parlent les mathématiques ? - étude de la trompette de Gabriel </a:t>
            </a:r>
            <a:endParaRPr lang="fr-FR" dirty="0"/>
          </a:p>
          <a:p>
            <a:r>
              <a:rPr lang="fr-FR" i="1" dirty="0"/>
              <a:t>Le phénomène, diversité et unité </a:t>
            </a:r>
            <a:r>
              <a:rPr lang="fr-FR" dirty="0"/>
              <a:t> </a:t>
            </a:r>
          </a:p>
          <a:p>
            <a:r>
              <a:rPr lang="fr-FR" i="1" dirty="0"/>
              <a:t> Le phénomène physique : sujet et objet </a:t>
            </a:r>
          </a:p>
          <a:p>
            <a:r>
              <a:rPr lang="fr-FR" i="1" dirty="0"/>
              <a:t>Objets mathématiques : un point de vue didactique</a:t>
            </a:r>
            <a:endParaRPr lang="fr-FR" dirty="0"/>
          </a:p>
          <a:p>
            <a:r>
              <a:rPr lang="fr-FR" i="1" dirty="0"/>
              <a:t>La réduction phénoménologique musicale : approches théorique et expérimentale</a:t>
            </a:r>
            <a:endParaRPr lang="fr-FR" dirty="0"/>
          </a:p>
        </p:txBody>
      </p:sp>
    </p:spTree>
    <p:extLst>
      <p:ext uri="{BB962C8B-B14F-4D97-AF65-F5344CB8AC3E}">
        <p14:creationId xmlns:p14="http://schemas.microsoft.com/office/powerpoint/2010/main" val="77517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Productions</a:t>
            </a:r>
            <a:br>
              <a:rPr lang="fr-FR" dirty="0"/>
            </a:br>
            <a:r>
              <a:rPr lang="fr-FR" dirty="0"/>
              <a:t>2. Interventions en classes</a:t>
            </a:r>
          </a:p>
        </p:txBody>
      </p:sp>
      <p:sp>
        <p:nvSpPr>
          <p:cNvPr id="3" name="Espace réservé du contenu 2"/>
          <p:cNvSpPr>
            <a:spLocks noGrp="1"/>
          </p:cNvSpPr>
          <p:nvPr>
            <p:ph idx="1"/>
          </p:nvPr>
        </p:nvSpPr>
        <p:spPr>
          <a:xfrm>
            <a:off x="1484310" y="2706756"/>
            <a:ext cx="10018713" cy="3124201"/>
          </a:xfrm>
        </p:spPr>
        <p:txBody>
          <a:bodyPr>
            <a:normAutofit/>
          </a:bodyPr>
          <a:lstStyle/>
          <a:p>
            <a:pPr lvl="1">
              <a:buFont typeface="Wingdings" panose="05000000000000000000" pitchFamily="2" charset="2"/>
              <a:buChar char="Ø"/>
            </a:pPr>
            <a:r>
              <a:rPr lang="fr-FR" sz="2400" b="1" dirty="0"/>
              <a:t>Lycée général</a:t>
            </a:r>
          </a:p>
          <a:p>
            <a:pPr lvl="1"/>
            <a:r>
              <a:rPr lang="fr-FR" sz="2400" i="1" dirty="0"/>
              <a:t>Mathématiques</a:t>
            </a:r>
            <a:r>
              <a:rPr lang="fr-FR" sz="2400" dirty="0"/>
              <a:t> : Terminales S au lycée Belin, Vesoul  </a:t>
            </a:r>
          </a:p>
          <a:p>
            <a:pPr lvl="1">
              <a:buFont typeface="Wingdings" panose="05000000000000000000" pitchFamily="2" charset="2"/>
              <a:buChar char="Ø"/>
            </a:pPr>
            <a:r>
              <a:rPr lang="fr-FR" sz="2400" b="1" dirty="0">
                <a:solidFill>
                  <a:prstClr val="black"/>
                </a:solidFill>
              </a:rPr>
              <a:t>Lycée professionnel</a:t>
            </a:r>
          </a:p>
          <a:p>
            <a:pPr lvl="1"/>
            <a:r>
              <a:rPr lang="fr-FR" sz="2400" i="1" dirty="0">
                <a:solidFill>
                  <a:prstClr val="black"/>
                </a:solidFill>
              </a:rPr>
              <a:t>Mathématiques, Sciences et philosophie </a:t>
            </a:r>
            <a:r>
              <a:rPr lang="fr-FR" sz="2400" dirty="0">
                <a:solidFill>
                  <a:prstClr val="black"/>
                </a:solidFill>
              </a:rPr>
              <a:t>: Terminale de Baccalauréat Professionnel, au lycée Duhamel, Dole</a:t>
            </a:r>
            <a:endParaRPr lang="fr-FR" sz="2400" dirty="0"/>
          </a:p>
          <a:p>
            <a:pPr lvl="2"/>
            <a:endParaRPr lang="fr-FR" dirty="0"/>
          </a:p>
        </p:txBody>
      </p:sp>
    </p:spTree>
    <p:extLst>
      <p:ext uri="{BB962C8B-B14F-4D97-AF65-F5344CB8AC3E}">
        <p14:creationId xmlns:p14="http://schemas.microsoft.com/office/powerpoint/2010/main" val="352933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E0477-AE4B-4E4B-887C-BE6D428A889D}"/>
              </a:ext>
            </a:extLst>
          </p:cNvPr>
          <p:cNvSpPr>
            <a:spLocks noGrp="1"/>
          </p:cNvSpPr>
          <p:nvPr>
            <p:ph type="title"/>
          </p:nvPr>
        </p:nvSpPr>
        <p:spPr/>
        <p:txBody>
          <a:bodyPr/>
          <a:lstStyle/>
          <a:p>
            <a:r>
              <a:rPr lang="fr-FR" dirty="0"/>
              <a:t>3. </a:t>
            </a:r>
            <a:r>
              <a:rPr lang="fr-FR" dirty="0">
                <a:hlinkClick r:id="rId2"/>
              </a:rPr>
              <a:t>Présentation du groupe de travail </a:t>
            </a:r>
            <a:br>
              <a:rPr lang="fr-FR" dirty="0"/>
            </a:br>
            <a:r>
              <a:rPr lang="fr-FR" dirty="0"/>
              <a:t>Commission Inter-IREM (Paris-Diderot)</a:t>
            </a:r>
          </a:p>
        </p:txBody>
      </p:sp>
      <p:sp>
        <p:nvSpPr>
          <p:cNvPr id="3" name="Espace réservé du contenu 2">
            <a:extLst>
              <a:ext uri="{FF2B5EF4-FFF2-40B4-BE49-F238E27FC236}">
                <a16:creationId xmlns:a16="http://schemas.microsoft.com/office/drawing/2014/main" id="{FEAAB73E-8DB9-4000-9CEE-99CC85F07002}"/>
              </a:ext>
            </a:extLst>
          </p:cNvPr>
          <p:cNvSpPr>
            <a:spLocks noGrp="1"/>
          </p:cNvSpPr>
          <p:nvPr>
            <p:ph idx="1"/>
          </p:nvPr>
        </p:nvSpPr>
        <p:spPr/>
        <p:txBody>
          <a:bodyPr>
            <a:normAutofit fontScale="85000" lnSpcReduction="20000"/>
          </a:bodyPr>
          <a:lstStyle/>
          <a:p>
            <a:r>
              <a:rPr lang="fr-FR" sz="2800" dirty="0"/>
              <a:t>Présentation, par Sylvain Monturet, de notre groupe de travail à la </a:t>
            </a:r>
            <a:r>
              <a:rPr lang="fr-FR" sz="2800" b="1" dirty="0">
                <a:hlinkClick r:id="rId3"/>
              </a:rPr>
              <a:t>Commission </a:t>
            </a:r>
            <a:r>
              <a:rPr lang="fr-FR" sz="2800" b="1">
                <a:hlinkClick r:id="rId3"/>
              </a:rPr>
              <a:t>Inter-IREM  «Epistémologie </a:t>
            </a:r>
            <a:r>
              <a:rPr lang="fr-FR" sz="2800" b="1" dirty="0">
                <a:hlinkClick r:id="rId3"/>
              </a:rPr>
              <a:t>et Histoire </a:t>
            </a:r>
            <a:r>
              <a:rPr lang="fr-FR" sz="2800" b="1">
                <a:hlinkClick r:id="rId3"/>
              </a:rPr>
              <a:t>des Mathématiques» </a:t>
            </a:r>
            <a:r>
              <a:rPr lang="fr-FR" sz="2800" dirty="0"/>
              <a:t>le 25 mars 2017, à l'Université Paris-Diderot. </a:t>
            </a:r>
          </a:p>
          <a:p>
            <a:r>
              <a:rPr lang="fr-FR" sz="2800" dirty="0"/>
              <a:t>3 groupes « mathématiques et philosophie » : Montpellier, La Réunion, Besançon - liens sur le site Inter-</a:t>
            </a:r>
            <a:r>
              <a:rPr lang="fr-FR" sz="2800" dirty="0" err="1"/>
              <a:t>Irem</a:t>
            </a:r>
            <a:r>
              <a:rPr lang="fr-FR" sz="2800" dirty="0"/>
              <a:t> : </a:t>
            </a:r>
            <a:r>
              <a:rPr lang="fr-FR" sz="2800" dirty="0">
                <a:hlinkClick r:id="rId4"/>
              </a:rPr>
              <a:t>http://www.univ-irem.fr/spip.php?article1346</a:t>
            </a:r>
            <a:endParaRPr lang="fr-FR" sz="2800" dirty="0"/>
          </a:p>
          <a:p>
            <a:r>
              <a:rPr lang="fr-FR" sz="2800" dirty="0"/>
              <a:t>Projet « Grands Textes » : classement par auteur - Jean-Paul Guichard et François </a:t>
            </a:r>
            <a:r>
              <a:rPr lang="fr-FR" sz="2800" dirty="0" err="1"/>
              <a:t>Goichot</a:t>
            </a:r>
            <a:r>
              <a:rPr lang="fr-FR" sz="2800" dirty="0"/>
              <a:t> font avancer le projet « Grands textes », que vous pouvez consulter sur la page : </a:t>
            </a:r>
            <a:r>
              <a:rPr lang="fr-FR" sz="2800" dirty="0">
                <a:hlinkClick r:id="rId5"/>
              </a:rPr>
              <a:t>http://www.univ-irem.fr/spip.php?rubrique430</a:t>
            </a:r>
            <a:endParaRPr lang="fr-FR" sz="2800" dirty="0"/>
          </a:p>
        </p:txBody>
      </p:sp>
    </p:spTree>
    <p:extLst>
      <p:ext uri="{BB962C8B-B14F-4D97-AF65-F5344CB8AC3E}">
        <p14:creationId xmlns:p14="http://schemas.microsoft.com/office/powerpoint/2010/main" val="1972845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700" dirty="0">
                <a:solidFill>
                  <a:prstClr val="black"/>
                </a:solidFill>
              </a:rPr>
              <a:t>Productions </a:t>
            </a:r>
            <a:br>
              <a:rPr lang="fr-FR" sz="3700" dirty="0">
                <a:solidFill>
                  <a:prstClr val="black"/>
                </a:solidFill>
              </a:rPr>
            </a:br>
            <a:r>
              <a:rPr lang="fr-FR" sz="3700" dirty="0">
                <a:solidFill>
                  <a:prstClr val="black"/>
                </a:solidFill>
              </a:rPr>
              <a:t>4.1 participation à des manifestations scientifiques</a:t>
            </a:r>
            <a:endParaRPr lang="fr-FR" dirty="0"/>
          </a:p>
        </p:txBody>
      </p:sp>
      <p:sp>
        <p:nvSpPr>
          <p:cNvPr id="3" name="Espace réservé du contenu 2"/>
          <p:cNvSpPr>
            <a:spLocks noGrp="1"/>
          </p:cNvSpPr>
          <p:nvPr>
            <p:ph idx="1"/>
          </p:nvPr>
        </p:nvSpPr>
        <p:spPr>
          <a:xfrm>
            <a:off x="2054153" y="2438399"/>
            <a:ext cx="10018713" cy="4191001"/>
          </a:xfrm>
        </p:spPr>
        <p:txBody>
          <a:bodyPr>
            <a:normAutofit/>
          </a:bodyPr>
          <a:lstStyle/>
          <a:p>
            <a:r>
              <a:rPr lang="fr-FR" sz="2600" b="1" i="1" dirty="0"/>
              <a:t>Journées Bisontines de Didactique et d’Epistémologie</a:t>
            </a:r>
            <a:r>
              <a:rPr lang="fr-FR" sz="2600" b="1" dirty="0"/>
              <a:t> (Université de Franche-Comté)</a:t>
            </a:r>
          </a:p>
          <a:p>
            <a:r>
              <a:rPr lang="fr-FR" dirty="0"/>
              <a:t>Organisateurs : Arnaud </a:t>
            </a:r>
            <a:r>
              <a:rPr lang="fr-FR" dirty="0">
                <a:hlinkClick r:id="rId2"/>
              </a:rPr>
              <a:t>Simard</a:t>
            </a:r>
            <a:r>
              <a:rPr lang="fr-FR" dirty="0"/>
              <a:t>, Philippe </a:t>
            </a:r>
            <a:r>
              <a:rPr lang="fr-FR" dirty="0">
                <a:hlinkClick r:id="rId3"/>
              </a:rPr>
              <a:t>Le Borgne</a:t>
            </a:r>
            <a:r>
              <a:rPr lang="fr-FR" dirty="0"/>
              <a:t> et Stefan </a:t>
            </a:r>
            <a:r>
              <a:rPr lang="fr-FR" dirty="0" err="1">
                <a:hlinkClick r:id="rId4"/>
              </a:rPr>
              <a:t>Neuwirth</a:t>
            </a:r>
            <a:endParaRPr lang="fr-FR" dirty="0"/>
          </a:p>
          <a:p>
            <a:r>
              <a:rPr lang="fr-FR" dirty="0"/>
              <a:t> </a:t>
            </a:r>
            <a:r>
              <a:rPr lang="fr-FR" dirty="0">
                <a:hlinkClick r:id="rId5"/>
              </a:rPr>
              <a:t>4-5 mai 2017 </a:t>
            </a:r>
            <a:r>
              <a:rPr lang="fr-FR" dirty="0"/>
              <a:t>: Le symbolisme en mathématiques</a:t>
            </a:r>
          </a:p>
        </p:txBody>
      </p:sp>
    </p:spTree>
    <p:extLst>
      <p:ext uri="{BB962C8B-B14F-4D97-AF65-F5344CB8AC3E}">
        <p14:creationId xmlns:p14="http://schemas.microsoft.com/office/powerpoint/2010/main" val="171818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prstClr val="black"/>
                </a:solidFill>
              </a:rPr>
              <a:t>Productions </a:t>
            </a:r>
            <a:br>
              <a:rPr lang="fr-FR" dirty="0">
                <a:solidFill>
                  <a:prstClr val="black"/>
                </a:solidFill>
              </a:rPr>
            </a:br>
            <a:r>
              <a:rPr lang="fr-FR" dirty="0">
                <a:solidFill>
                  <a:prstClr val="black"/>
                </a:solidFill>
              </a:rPr>
              <a:t>4.2 participation à des manifestations scientifiques</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sz="3000" b="1" dirty="0"/>
              <a:t>Cours de Mathématiques et Musique : unité transversale de L3 (LMB).</a:t>
            </a:r>
            <a:endParaRPr lang="fr-FR" sz="3000" dirty="0"/>
          </a:p>
          <a:p>
            <a:pPr algn="just"/>
            <a:r>
              <a:rPr lang="fr-FR" b="1" dirty="0"/>
              <a:t>Stefan </a:t>
            </a:r>
            <a:r>
              <a:rPr lang="fr-FR" b="1" dirty="0" err="1"/>
              <a:t>Neuwirth</a:t>
            </a:r>
            <a:r>
              <a:rPr lang="fr-FR" dirty="0"/>
              <a:t>, ensemble avec Aurélien </a:t>
            </a:r>
            <a:r>
              <a:rPr lang="fr-FR" dirty="0" err="1"/>
              <a:t>Galateau</a:t>
            </a:r>
            <a:r>
              <a:rPr lang="fr-FR" dirty="0"/>
              <a:t>, Martin Meyer et le musicien Olivier </a:t>
            </a:r>
            <a:r>
              <a:rPr lang="fr-FR" dirty="0" err="1"/>
              <a:t>Toulemonde</a:t>
            </a:r>
            <a:r>
              <a:rPr lang="fr-FR" dirty="0"/>
              <a:t>, ont mis en place l'unité transversale Musique et Mathématiques, depuis l’automne 2015. Elle a pris la forme d'un groupe de travail qui réfléchit au rapport entre langage musical et langage mathématique, et sur la nature de la création musicale et mathématique, tiraillées entre rigueur et imagination. L'unité est accompagnée d'une programmation de concerts et de conférences: </a:t>
            </a:r>
          </a:p>
          <a:p>
            <a:pPr algn="just"/>
            <a:r>
              <a:rPr lang="fr-FR" u="sng" dirty="0">
                <a:hlinkClick r:id="rId2"/>
              </a:rPr>
              <a:t>http://epiphymaths.univ-fcomte.fr/musique&amp;maths</a:t>
            </a:r>
            <a:endParaRPr lang="fr-FR" dirty="0"/>
          </a:p>
        </p:txBody>
      </p:sp>
    </p:spTree>
    <p:extLst>
      <p:ext uri="{BB962C8B-B14F-4D97-AF65-F5344CB8AC3E}">
        <p14:creationId xmlns:p14="http://schemas.microsoft.com/office/powerpoint/2010/main" val="2188310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TM03457496[[fn=Parallaxe]]</Template>
  <TotalTime>870</TotalTime>
  <Words>360</Words>
  <Application>Microsoft Office PowerPoint</Application>
  <PresentationFormat>Grand écran</PresentationFormat>
  <Paragraphs>65</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Corbel</vt:lpstr>
      <vt:lpstr>Wingdings</vt:lpstr>
      <vt:lpstr>Parallaxe</vt:lpstr>
      <vt:lpstr>IREM de Franche-Comté</vt:lpstr>
      <vt:lpstr>Composition actuelle et spécificité du groupe </vt:lpstr>
      <vt:lpstr>Thèmes de travail</vt:lpstr>
      <vt:lpstr>Productions 1. Stages inscrits au PAF</vt:lpstr>
      <vt:lpstr>Thèmes du Stage 2017  « MATHÉMATIQUES ET MUSIQUE -DE L’OBJET AU PHÉNOMÈNE »</vt:lpstr>
      <vt:lpstr>Productions 2. Interventions en classes</vt:lpstr>
      <vt:lpstr>3. Présentation du groupe de travail  Commission Inter-IREM (Paris-Diderot)</vt:lpstr>
      <vt:lpstr>Productions  4.1 participation à des manifestations scientifiques</vt:lpstr>
      <vt:lpstr>Productions  4.2 participation à des manifestations scientifiques</vt:lpstr>
      <vt:lpstr>Productions 5. Articles en préparation</vt:lpstr>
      <vt:lpstr>Productions 6. Ressources en ligne</vt:lpstr>
      <vt:lpstr>7. Projets 2017-2018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IREM de Franche-Comté</dc:title>
  <dc:creator>sylvain monturet</dc:creator>
  <cp:lastModifiedBy>sylvain monturet</cp:lastModifiedBy>
  <cp:revision>43</cp:revision>
  <dcterms:created xsi:type="dcterms:W3CDTF">2017-03-05T13:36:40Z</dcterms:created>
  <dcterms:modified xsi:type="dcterms:W3CDTF">2017-06-22T08:25:38Z</dcterms:modified>
</cp:coreProperties>
</file>